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82" r:id="rId3"/>
    <p:sldId id="283" r:id="rId4"/>
    <p:sldId id="284" r:id="rId5"/>
    <p:sldId id="285" r:id="rId6"/>
    <p:sldId id="286" r:id="rId7"/>
    <p:sldId id="287" r:id="rId8"/>
    <p:sldId id="288" r:id="rId9"/>
    <p:sldId id="259" r:id="rId10"/>
    <p:sldId id="260" r:id="rId11"/>
    <p:sldId id="262" r:id="rId12"/>
    <p:sldId id="267" r:id="rId13"/>
    <p:sldId id="278" r:id="rId14"/>
    <p:sldId id="263" r:id="rId15"/>
    <p:sldId id="268" r:id="rId16"/>
    <p:sldId id="279" r:id="rId17"/>
    <p:sldId id="269" r:id="rId18"/>
    <p:sldId id="264" r:id="rId19"/>
    <p:sldId id="265" r:id="rId20"/>
    <p:sldId id="270" r:id="rId21"/>
    <p:sldId id="261" r:id="rId22"/>
    <p:sldId id="280" r:id="rId23"/>
    <p:sldId id="281" r:id="rId24"/>
    <p:sldId id="271" r:id="rId25"/>
    <p:sldId id="272" r:id="rId26"/>
    <p:sldId id="266" r:id="rId27"/>
    <p:sldId id="273" r:id="rId28"/>
    <p:sldId id="289" r:id="rId29"/>
    <p:sldId id="274" r:id="rId30"/>
    <p:sldId id="275" r:id="rId31"/>
    <p:sldId id="276" r:id="rId32"/>
    <p:sldId id="27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66" autoAdjust="0"/>
  </p:normalViewPr>
  <p:slideViewPr>
    <p:cSldViewPr>
      <p:cViewPr varScale="1">
        <p:scale>
          <a:sx n="85" d="100"/>
          <a:sy n="85" d="100"/>
        </p:scale>
        <p:origin x="236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356D7-6913-475D-A0BB-C77472D5AE9E}" type="datetimeFigureOut">
              <a:rPr lang="en-GB" smtClean="0"/>
              <a:t>17/02/2020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4D6A2-24F2-43A9-B46E-EC2A6A322DB1}" type="slidenum">
              <a:rPr lang="en-GB" smtClean="0"/>
              <a:t>‹#›</a:t>
            </a:fld>
            <a:endParaRPr lang="en-GB"/>
          </a:p>
        </p:txBody>
      </p:sp>
    </p:spTree>
    <p:extLst>
      <p:ext uri="{BB962C8B-B14F-4D97-AF65-F5344CB8AC3E}">
        <p14:creationId xmlns:p14="http://schemas.microsoft.com/office/powerpoint/2010/main" val="276126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This presentation is the outline of the ailments and illnesses covered in the Horse Health booklet.</a:t>
            </a:r>
          </a:p>
          <a:p>
            <a:r>
              <a:rPr lang="en-GB" dirty="0"/>
              <a:t>It is designed so you can expand on each slide or follow what is written in the booklet.  If you are delivering this in conjunction with your vet, they may wish to add their own images/text to the slides. </a:t>
            </a:r>
          </a:p>
          <a:p>
            <a:r>
              <a:rPr lang="en-GB" dirty="0"/>
              <a:t>Ideally the bandaging will be covered in a practical session to allow participants to practice these skills but the principles can be covered in a </a:t>
            </a:r>
            <a:r>
              <a:rPr lang="en-GB"/>
              <a:t>theory session.</a:t>
            </a:r>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Colic the link should take you to the BHS website where there  is lots more information about Colic and the research that has been carried out.  Colic React Packs can be ordered from the BHS Welfare Department.</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20</a:t>
            </a:fld>
            <a:endParaRPr lang="en-GB"/>
          </a:p>
        </p:txBody>
      </p:sp>
    </p:spTree>
    <p:extLst>
      <p:ext uri="{BB962C8B-B14F-4D97-AF65-F5344CB8AC3E}">
        <p14:creationId xmlns:p14="http://schemas.microsoft.com/office/powerpoint/2010/main" val="344692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Worming </a:t>
            </a:r>
          </a:p>
          <a:p>
            <a:r>
              <a:rPr lang="en-GB" dirty="0"/>
              <a:t>Signs of worm burden</a:t>
            </a:r>
          </a:p>
          <a:p>
            <a:r>
              <a:rPr lang="en-GB" dirty="0"/>
              <a:t>Methods of worm control</a:t>
            </a:r>
          </a:p>
          <a:p>
            <a:r>
              <a:rPr lang="en-GB" dirty="0"/>
              <a:t>Testing for worm burden</a:t>
            </a:r>
          </a:p>
          <a:p>
            <a:r>
              <a:rPr lang="en-GB" dirty="0"/>
              <a:t>How to worm your horse – calculating doses and why being accurate is important</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22</a:t>
            </a:fld>
            <a:endParaRPr lang="en-GB"/>
          </a:p>
        </p:txBody>
      </p:sp>
    </p:spTree>
    <p:extLst>
      <p:ext uri="{BB962C8B-B14F-4D97-AF65-F5344CB8AC3E}">
        <p14:creationId xmlns:p14="http://schemas.microsoft.com/office/powerpoint/2010/main" val="2907958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 is what is covered in the booklet, you may want to add more to it.</a:t>
            </a:r>
          </a:p>
          <a:p>
            <a:r>
              <a:rPr lang="en-GB" dirty="0"/>
              <a:t>Each heading has a </a:t>
            </a:r>
            <a:r>
              <a:rPr lang="en-GB" b="1" dirty="0"/>
              <a:t>Brief description, What to look for and What to do.</a:t>
            </a:r>
          </a:p>
          <a:p>
            <a:r>
              <a:rPr lang="en-GB" dirty="0"/>
              <a:t>You may wish to follow this format or create your own.</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24</a:t>
            </a:fld>
            <a:endParaRPr lang="en-GB"/>
          </a:p>
        </p:txBody>
      </p:sp>
    </p:spTree>
    <p:extLst>
      <p:ext uri="{BB962C8B-B14F-4D97-AF65-F5344CB8AC3E}">
        <p14:creationId xmlns:p14="http://schemas.microsoft.com/office/powerpoint/2010/main" val="318236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Suggested contents</a:t>
            </a:r>
          </a:p>
        </p:txBody>
      </p:sp>
      <p:sp>
        <p:nvSpPr>
          <p:cNvPr id="4" name="Slide Number Placeholder 3"/>
          <p:cNvSpPr>
            <a:spLocks noGrp="1"/>
          </p:cNvSpPr>
          <p:nvPr>
            <p:ph type="sldNum" sz="quarter" idx="5"/>
          </p:nvPr>
        </p:nvSpPr>
        <p:spPr/>
        <p:txBody>
          <a:bodyPr/>
          <a:lstStyle/>
          <a:p>
            <a:fld id="{0534D6A2-24F2-43A9-B46E-EC2A6A322DB1}" type="slidenum">
              <a:rPr lang="en-GB" smtClean="0"/>
              <a:t>25</a:t>
            </a:fld>
            <a:endParaRPr lang="en-GB"/>
          </a:p>
        </p:txBody>
      </p:sp>
    </p:spTree>
    <p:extLst>
      <p:ext uri="{BB962C8B-B14F-4D97-AF65-F5344CB8AC3E}">
        <p14:creationId xmlns:p14="http://schemas.microsoft.com/office/powerpoint/2010/main" val="212399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use of stable bandages</a:t>
            </a:r>
          </a:p>
          <a:p>
            <a:r>
              <a:rPr lang="en-GB" dirty="0"/>
              <a:t>What type of padding can go underneath?</a:t>
            </a:r>
          </a:p>
          <a:p>
            <a:r>
              <a:rPr lang="en-GB" dirty="0"/>
              <a:t>Alternatives to stable bandages</a:t>
            </a:r>
          </a:p>
          <a:p>
            <a:r>
              <a:rPr lang="en-GB" dirty="0"/>
              <a:t>Method to applying stable bandages</a:t>
            </a:r>
          </a:p>
          <a:p>
            <a:r>
              <a:rPr lang="en-GB" dirty="0"/>
              <a:t>Dangers of a badly applied </a:t>
            </a:r>
            <a:r>
              <a:rPr lang="en-GB" dirty="0" err="1"/>
              <a:t>banadage</a:t>
            </a:r>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27</a:t>
            </a:fld>
            <a:endParaRPr lang="en-GB"/>
          </a:p>
        </p:txBody>
      </p:sp>
    </p:spTree>
    <p:extLst>
      <p:ext uri="{BB962C8B-B14F-4D97-AF65-F5344CB8AC3E}">
        <p14:creationId xmlns:p14="http://schemas.microsoft.com/office/powerpoint/2010/main" val="205919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28</a:t>
            </a:fld>
            <a:endParaRPr lang="en-GB"/>
          </a:p>
        </p:txBody>
      </p:sp>
    </p:spTree>
    <p:extLst>
      <p:ext uri="{BB962C8B-B14F-4D97-AF65-F5344CB8AC3E}">
        <p14:creationId xmlns:p14="http://schemas.microsoft.com/office/powerpoint/2010/main" val="3313555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use of a poultice</a:t>
            </a:r>
          </a:p>
          <a:p>
            <a:r>
              <a:rPr lang="en-GB" dirty="0"/>
              <a:t>Equipment required to prepare (wet and dry)</a:t>
            </a:r>
          </a:p>
          <a:p>
            <a:r>
              <a:rPr lang="en-GB" dirty="0"/>
              <a:t>Methods of applying and keeping one on!</a:t>
            </a:r>
          </a:p>
          <a:p>
            <a:r>
              <a:rPr lang="en-GB" dirty="0"/>
              <a:t>Hoof boots</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29</a:t>
            </a:fld>
            <a:endParaRPr lang="en-GB"/>
          </a:p>
        </p:txBody>
      </p:sp>
    </p:spTree>
    <p:extLst>
      <p:ext uri="{BB962C8B-B14F-4D97-AF65-F5344CB8AC3E}">
        <p14:creationId xmlns:p14="http://schemas.microsoft.com/office/powerpoint/2010/main" val="154024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31</a:t>
            </a:fld>
            <a:endParaRPr lang="en-GB"/>
          </a:p>
        </p:txBody>
      </p:sp>
    </p:spTree>
    <p:extLst>
      <p:ext uri="{BB962C8B-B14F-4D97-AF65-F5344CB8AC3E}">
        <p14:creationId xmlns:p14="http://schemas.microsoft.com/office/powerpoint/2010/main" val="2928996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meant by box rest</a:t>
            </a:r>
          </a:p>
          <a:p>
            <a:r>
              <a:rPr lang="en-GB" dirty="0"/>
              <a:t>Possible reasons for it</a:t>
            </a:r>
          </a:p>
          <a:p>
            <a:r>
              <a:rPr lang="en-GB" dirty="0"/>
              <a:t>How to look after a horse on box rest</a:t>
            </a:r>
          </a:p>
          <a:p>
            <a:r>
              <a:rPr lang="en-GB" dirty="0"/>
              <a:t>Ideas for keeping them occupied</a:t>
            </a:r>
          </a:p>
        </p:txBody>
      </p:sp>
      <p:sp>
        <p:nvSpPr>
          <p:cNvPr id="4" name="Slide Number Placeholder 3"/>
          <p:cNvSpPr>
            <a:spLocks noGrp="1"/>
          </p:cNvSpPr>
          <p:nvPr>
            <p:ph type="sldNum" sz="quarter" idx="5"/>
          </p:nvPr>
        </p:nvSpPr>
        <p:spPr/>
        <p:txBody>
          <a:bodyPr/>
          <a:lstStyle/>
          <a:p>
            <a:fld id="{0534D6A2-24F2-43A9-B46E-EC2A6A322DB1}" type="slidenum">
              <a:rPr lang="en-GB" smtClean="0"/>
              <a:t>32</a:t>
            </a:fld>
            <a:endParaRPr lang="en-GB"/>
          </a:p>
        </p:txBody>
      </p:sp>
    </p:spTree>
    <p:extLst>
      <p:ext uri="{BB962C8B-B14F-4D97-AF65-F5344CB8AC3E}">
        <p14:creationId xmlns:p14="http://schemas.microsoft.com/office/powerpoint/2010/main" val="294889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what routine checks are and why they should form part of your daily routine</a:t>
            </a:r>
          </a:p>
          <a:p>
            <a:r>
              <a:rPr lang="en-GB" dirty="0"/>
              <a:t>Discuss what general checks to make.</a:t>
            </a:r>
          </a:p>
          <a:p>
            <a:r>
              <a:rPr lang="en-GB" dirty="0"/>
              <a:t>What do people check with their own horses?</a:t>
            </a:r>
          </a:p>
          <a:p>
            <a:r>
              <a:rPr lang="en-GB" dirty="0"/>
              <a:t>Does anyone keep health records for their horse? What sort of thing do they record?</a:t>
            </a:r>
          </a:p>
          <a:p>
            <a:endParaRPr lang="en-GB" dirty="0"/>
          </a:p>
          <a:p>
            <a:r>
              <a:rPr lang="en-GB" dirty="0"/>
              <a:t>Point for discussion:</a:t>
            </a:r>
          </a:p>
          <a:p>
            <a:r>
              <a:rPr lang="en-GB" dirty="0"/>
              <a:t>Details of what to do in an emergency and you cannot be contacted e.g. would you want your horse to have colic surgery?  What information should you give your livery yard owner/manager.  As a manager/owner what information do you ask your liveries to give you?</a:t>
            </a:r>
          </a:p>
        </p:txBody>
      </p:sp>
      <p:sp>
        <p:nvSpPr>
          <p:cNvPr id="4" name="Slide Number Placeholder 3"/>
          <p:cNvSpPr>
            <a:spLocks noGrp="1"/>
          </p:cNvSpPr>
          <p:nvPr>
            <p:ph type="sldNum" sz="quarter" idx="5"/>
          </p:nvPr>
        </p:nvSpPr>
        <p:spPr/>
        <p:txBody>
          <a:bodyPr/>
          <a:lstStyle/>
          <a:p>
            <a:fld id="{0534D6A2-24F2-43A9-B46E-EC2A6A322DB1}" type="slidenum">
              <a:rPr lang="en-GB" smtClean="0"/>
              <a:t>2</a:t>
            </a:fld>
            <a:endParaRPr lang="en-GB"/>
          </a:p>
        </p:txBody>
      </p:sp>
    </p:spTree>
    <p:extLst>
      <p:ext uri="{BB962C8B-B14F-4D97-AF65-F5344CB8AC3E}">
        <p14:creationId xmlns:p14="http://schemas.microsoft.com/office/powerpoint/2010/main" val="122695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normal rates</a:t>
            </a:r>
          </a:p>
          <a:p>
            <a:r>
              <a:rPr lang="en-GB" dirty="0"/>
              <a:t>Why should horse owners know this?  </a:t>
            </a:r>
          </a:p>
          <a:p>
            <a:r>
              <a:rPr lang="en-GB" dirty="0"/>
              <a:t>What order should you take them?</a:t>
            </a:r>
          </a:p>
        </p:txBody>
      </p:sp>
      <p:sp>
        <p:nvSpPr>
          <p:cNvPr id="4" name="Slide Number Placeholder 3"/>
          <p:cNvSpPr>
            <a:spLocks noGrp="1"/>
          </p:cNvSpPr>
          <p:nvPr>
            <p:ph type="sldNum" sz="quarter" idx="5"/>
          </p:nvPr>
        </p:nvSpPr>
        <p:spPr/>
        <p:txBody>
          <a:bodyPr/>
          <a:lstStyle/>
          <a:p>
            <a:fld id="{0534D6A2-24F2-43A9-B46E-EC2A6A322DB1}" type="slidenum">
              <a:rPr lang="en-GB" smtClean="0"/>
              <a:t>3</a:t>
            </a:fld>
            <a:endParaRPr lang="en-GB"/>
          </a:p>
        </p:txBody>
      </p:sp>
    </p:spTree>
    <p:extLst>
      <p:ext uri="{BB962C8B-B14F-4D97-AF65-F5344CB8AC3E}">
        <p14:creationId xmlns:p14="http://schemas.microsoft.com/office/powerpoint/2010/main" val="127193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also include how to check for pulse at the jaw bone or digital pulse in fetlock (laminitis) </a:t>
            </a:r>
          </a:p>
        </p:txBody>
      </p:sp>
      <p:sp>
        <p:nvSpPr>
          <p:cNvPr id="4" name="Slide Number Placeholder 3"/>
          <p:cNvSpPr>
            <a:spLocks noGrp="1"/>
          </p:cNvSpPr>
          <p:nvPr>
            <p:ph type="sldNum" sz="quarter" idx="5"/>
          </p:nvPr>
        </p:nvSpPr>
        <p:spPr/>
        <p:txBody>
          <a:bodyPr/>
          <a:lstStyle/>
          <a:p>
            <a:fld id="{0534D6A2-24F2-43A9-B46E-EC2A6A322DB1}" type="slidenum">
              <a:rPr lang="en-GB" smtClean="0"/>
              <a:t>6</a:t>
            </a:fld>
            <a:endParaRPr lang="en-GB"/>
          </a:p>
        </p:txBody>
      </p:sp>
    </p:spTree>
    <p:extLst>
      <p:ext uri="{BB962C8B-B14F-4D97-AF65-F5344CB8AC3E}">
        <p14:creationId xmlns:p14="http://schemas.microsoft.com/office/powerpoint/2010/main" val="110187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 group reasons when the vet should be called</a:t>
            </a:r>
          </a:p>
          <a:p>
            <a:r>
              <a:rPr lang="en-GB" dirty="0"/>
              <a:t>Create a list and add to the one given in the booklet (also on slide)</a:t>
            </a:r>
          </a:p>
        </p:txBody>
      </p:sp>
      <p:sp>
        <p:nvSpPr>
          <p:cNvPr id="4" name="Slide Number Placeholder 3"/>
          <p:cNvSpPr>
            <a:spLocks noGrp="1"/>
          </p:cNvSpPr>
          <p:nvPr>
            <p:ph type="sldNum" sz="quarter" idx="5"/>
          </p:nvPr>
        </p:nvSpPr>
        <p:spPr/>
        <p:txBody>
          <a:bodyPr/>
          <a:lstStyle/>
          <a:p>
            <a:fld id="{0534D6A2-24F2-43A9-B46E-EC2A6A322DB1}" type="slidenum">
              <a:rPr lang="en-GB" smtClean="0"/>
              <a:t>7</a:t>
            </a:fld>
            <a:endParaRPr lang="en-GB"/>
          </a:p>
        </p:txBody>
      </p:sp>
    </p:spTree>
    <p:extLst>
      <p:ext uri="{BB962C8B-B14F-4D97-AF65-F5344CB8AC3E}">
        <p14:creationId xmlns:p14="http://schemas.microsoft.com/office/powerpoint/2010/main" val="22681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ways of stopping bleeding and what to do if it won’t stop</a:t>
            </a:r>
          </a:p>
          <a:p>
            <a:r>
              <a:rPr lang="en-GB" dirty="0"/>
              <a:t>How to differentiate between types of wound</a:t>
            </a:r>
          </a:p>
          <a:p>
            <a:r>
              <a:rPr lang="en-GB" dirty="0"/>
              <a:t>How wounds heal</a:t>
            </a:r>
          </a:p>
          <a:p>
            <a:r>
              <a:rPr lang="en-GB" dirty="0"/>
              <a:t>How to clean a superficial wound</a:t>
            </a:r>
          </a:p>
          <a:p>
            <a:r>
              <a:rPr lang="en-GB" dirty="0"/>
              <a:t>What to do if waiting for the vet</a:t>
            </a:r>
          </a:p>
        </p:txBody>
      </p:sp>
      <p:sp>
        <p:nvSpPr>
          <p:cNvPr id="4" name="Slide Number Placeholder 3"/>
          <p:cNvSpPr>
            <a:spLocks noGrp="1"/>
          </p:cNvSpPr>
          <p:nvPr>
            <p:ph type="sldNum" sz="quarter" idx="5"/>
          </p:nvPr>
        </p:nvSpPr>
        <p:spPr/>
        <p:txBody>
          <a:bodyPr/>
          <a:lstStyle/>
          <a:p>
            <a:fld id="{0534D6A2-24F2-43A9-B46E-EC2A6A322DB1}" type="slidenum">
              <a:rPr lang="en-GB" smtClean="0"/>
              <a:t>8</a:t>
            </a:fld>
            <a:endParaRPr lang="en-GB"/>
          </a:p>
        </p:txBody>
      </p:sp>
    </p:spTree>
    <p:extLst>
      <p:ext uri="{BB962C8B-B14F-4D97-AF65-F5344CB8AC3E}">
        <p14:creationId xmlns:p14="http://schemas.microsoft.com/office/powerpoint/2010/main" val="274556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 is what is covered in the booklet, you may want to add more to it.</a:t>
            </a:r>
          </a:p>
          <a:p>
            <a:r>
              <a:rPr lang="en-GB" dirty="0"/>
              <a:t>Each heading has a </a:t>
            </a:r>
            <a:r>
              <a:rPr lang="en-GB" b="1" dirty="0"/>
              <a:t>Brief description, What to look for and What to do.</a:t>
            </a:r>
          </a:p>
          <a:p>
            <a:r>
              <a:rPr lang="en-GB" dirty="0"/>
              <a:t>You may wish to follow this format or create your own.</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9</a:t>
            </a:fld>
            <a:endParaRPr lang="en-GB"/>
          </a:p>
        </p:txBody>
      </p:sp>
    </p:spTree>
    <p:extLst>
      <p:ext uri="{BB962C8B-B14F-4D97-AF65-F5344CB8AC3E}">
        <p14:creationId xmlns:p14="http://schemas.microsoft.com/office/powerpoint/2010/main" val="256166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 is what is covered in the booklet, you may want to add more to it.</a:t>
            </a:r>
          </a:p>
          <a:p>
            <a:r>
              <a:rPr lang="en-GB" dirty="0"/>
              <a:t>Each heading has a </a:t>
            </a:r>
            <a:r>
              <a:rPr lang="en-GB" b="1" dirty="0"/>
              <a:t>Brief description, What to look for and What to do.</a:t>
            </a:r>
          </a:p>
          <a:p>
            <a:r>
              <a:rPr lang="en-GB" dirty="0"/>
              <a:t>You may wish to follow this format or create your own.</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12</a:t>
            </a:fld>
            <a:endParaRPr lang="en-GB"/>
          </a:p>
        </p:txBody>
      </p:sp>
    </p:spTree>
    <p:extLst>
      <p:ext uri="{BB962C8B-B14F-4D97-AF65-F5344CB8AC3E}">
        <p14:creationId xmlns:p14="http://schemas.microsoft.com/office/powerpoint/2010/main" val="1083025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 is what is covered in the booklet, you may want to add more to it.</a:t>
            </a:r>
          </a:p>
          <a:p>
            <a:r>
              <a:rPr lang="en-GB" dirty="0"/>
              <a:t>Each heading has a </a:t>
            </a:r>
            <a:r>
              <a:rPr lang="en-GB" b="1" dirty="0"/>
              <a:t>Brief description, What to look for and What to do.</a:t>
            </a:r>
          </a:p>
          <a:p>
            <a:r>
              <a:rPr lang="en-GB" dirty="0"/>
              <a:t>You may wish to follow this format or create your own.</a:t>
            </a:r>
          </a:p>
          <a:p>
            <a:endParaRPr lang="en-GB" dirty="0"/>
          </a:p>
        </p:txBody>
      </p:sp>
      <p:sp>
        <p:nvSpPr>
          <p:cNvPr id="4" name="Slide Number Placeholder 3"/>
          <p:cNvSpPr>
            <a:spLocks noGrp="1"/>
          </p:cNvSpPr>
          <p:nvPr>
            <p:ph type="sldNum" sz="quarter" idx="5"/>
          </p:nvPr>
        </p:nvSpPr>
        <p:spPr/>
        <p:txBody>
          <a:bodyPr/>
          <a:lstStyle/>
          <a:p>
            <a:fld id="{0534D6A2-24F2-43A9-B46E-EC2A6A322DB1}" type="slidenum">
              <a:rPr lang="en-GB" smtClean="0"/>
              <a:t>17</a:t>
            </a:fld>
            <a:endParaRPr lang="en-GB"/>
          </a:p>
        </p:txBody>
      </p:sp>
    </p:spTree>
    <p:extLst>
      <p:ext uri="{BB962C8B-B14F-4D97-AF65-F5344CB8AC3E}">
        <p14:creationId xmlns:p14="http://schemas.microsoft.com/office/powerpoint/2010/main" val="2332645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94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85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39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80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6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5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987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063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53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6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877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0C912-480B-4701-922C-E9D746505C5A}" type="datetimeFigureOut">
              <a:rPr lang="en-GB" smtClean="0">
                <a:solidFill>
                  <a:prstClr val="black">
                    <a:tint val="75000"/>
                  </a:prstClr>
                </a:solidFill>
              </a:rPr>
              <a:pPr/>
              <a:t>17/02/2020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pic>
        <p:nvPicPr>
          <p:cNvPr id="7" name="Content Placeholder 3"/>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57327"/>
            <a:ext cx="9144000" cy="2121407"/>
          </a:xfrm>
          <a:prstGeom prst="rect">
            <a:avLst/>
          </a:prstGeom>
        </p:spPr>
      </p:pic>
    </p:spTree>
    <p:extLst>
      <p:ext uri="{BB962C8B-B14F-4D97-AF65-F5344CB8AC3E}">
        <p14:creationId xmlns:p14="http://schemas.microsoft.com/office/powerpoint/2010/main" val="221353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bhs.org.uk/teeth"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www.bhs.org.uk/colic"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HS Challenge Awards Logo v1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365104"/>
            <a:ext cx="4320480" cy="1440160"/>
          </a:xfrm>
          <a:prstGeom prst="rect">
            <a:avLst/>
          </a:prstGeom>
        </p:spPr>
      </p:pic>
      <p:sp>
        <p:nvSpPr>
          <p:cNvPr id="4" name="Title 3">
            <a:extLst>
              <a:ext uri="{FF2B5EF4-FFF2-40B4-BE49-F238E27FC236}">
                <a16:creationId xmlns:a16="http://schemas.microsoft.com/office/drawing/2014/main" id="{6A78B475-5F76-40F9-9292-82EA18076F2A}"/>
              </a:ext>
            </a:extLst>
          </p:cNvPr>
          <p:cNvSpPr>
            <a:spLocks noGrp="1"/>
          </p:cNvSpPr>
          <p:nvPr>
            <p:ph type="ctrTitle"/>
          </p:nvPr>
        </p:nvSpPr>
        <p:spPr>
          <a:xfrm>
            <a:off x="826637" y="673844"/>
            <a:ext cx="7772400" cy="1470025"/>
          </a:xfrm>
        </p:spPr>
        <p:txBody>
          <a:bodyPr/>
          <a:lstStyle/>
          <a:p>
            <a:r>
              <a:rPr lang="en-GB" b="1" dirty="0">
                <a:solidFill>
                  <a:schemeClr val="tx2"/>
                </a:solidFill>
              </a:rPr>
              <a:t>Horse Health</a:t>
            </a:r>
          </a:p>
        </p:txBody>
      </p:sp>
      <p:sp>
        <p:nvSpPr>
          <p:cNvPr id="5" name="Subtitle 4">
            <a:extLst>
              <a:ext uri="{FF2B5EF4-FFF2-40B4-BE49-F238E27FC236}">
                <a16:creationId xmlns:a16="http://schemas.microsoft.com/office/drawing/2014/main" id="{5BC9BF0D-B0F7-4007-9193-EC31714AA695}"/>
              </a:ext>
            </a:extLst>
          </p:cNvPr>
          <p:cNvSpPr>
            <a:spLocks noGrp="1"/>
          </p:cNvSpPr>
          <p:nvPr>
            <p:ph type="subTitle" idx="1"/>
          </p:nvPr>
        </p:nvSpPr>
        <p:spPr>
          <a:xfrm>
            <a:off x="1512437" y="2369599"/>
            <a:ext cx="6400800" cy="1752600"/>
          </a:xfrm>
        </p:spPr>
        <p:txBody>
          <a:bodyPr>
            <a:normAutofit/>
          </a:bodyPr>
          <a:lstStyle/>
          <a:p>
            <a:r>
              <a:rPr lang="en-GB" sz="4000" b="1" dirty="0">
                <a:solidFill>
                  <a:schemeClr val="tx2"/>
                </a:solidFill>
              </a:rPr>
              <a:t>Challenge Award</a:t>
            </a:r>
          </a:p>
        </p:txBody>
      </p:sp>
    </p:spTree>
    <p:extLst>
      <p:ext uri="{BB962C8B-B14F-4D97-AF65-F5344CB8AC3E}">
        <p14:creationId xmlns:p14="http://schemas.microsoft.com/office/powerpoint/2010/main" val="425671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59AEEF-5E33-4377-84CA-5E95F080FCD7}"/>
              </a:ext>
            </a:extLst>
          </p:cNvPr>
          <p:cNvSpPr>
            <a:spLocks noGrp="1"/>
          </p:cNvSpPr>
          <p:nvPr>
            <p:ph type="title"/>
          </p:nvPr>
        </p:nvSpPr>
        <p:spPr>
          <a:xfrm>
            <a:off x="457200" y="274638"/>
            <a:ext cx="8229600" cy="1143000"/>
          </a:xfrm>
          <a:prstGeom prst="rect">
            <a:avLst/>
          </a:prstGeom>
        </p:spPr>
        <p:txBody>
          <a:bodyPr anchor="ctr">
            <a:normAutofit/>
          </a:bodyPr>
          <a:lstStyle/>
          <a:p>
            <a:r>
              <a:rPr lang="en-GB" b="1"/>
              <a:t>Laminitis </a:t>
            </a:r>
          </a:p>
        </p:txBody>
      </p:sp>
      <p:pic>
        <p:nvPicPr>
          <p:cNvPr id="8" name="Content Placeholder 7" descr="A screenshot of a cell phone&#10;&#10;Description automatically generated">
            <a:extLst>
              <a:ext uri="{FF2B5EF4-FFF2-40B4-BE49-F238E27FC236}">
                <a16:creationId xmlns:a16="http://schemas.microsoft.com/office/drawing/2014/main" id="{272F707A-78DD-4815-AA04-6E16B82CF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3"/>
            <a:ext cx="4525963" cy="4525963"/>
          </a:xfrm>
          <a:prstGeom prst="rect">
            <a:avLst/>
          </a:prstGeom>
          <a:noFill/>
        </p:spPr>
      </p:pic>
    </p:spTree>
    <p:extLst>
      <p:ext uri="{BB962C8B-B14F-4D97-AF65-F5344CB8AC3E}">
        <p14:creationId xmlns:p14="http://schemas.microsoft.com/office/powerpoint/2010/main" val="376214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1F0E47-D0BE-452A-B553-84E4DB82EFCE}"/>
              </a:ext>
            </a:extLst>
          </p:cNvPr>
          <p:cNvSpPr>
            <a:spLocks noGrp="1"/>
          </p:cNvSpPr>
          <p:nvPr>
            <p:ph type="title"/>
          </p:nvPr>
        </p:nvSpPr>
        <p:spPr>
          <a:xfrm>
            <a:off x="457200" y="274638"/>
            <a:ext cx="8229600" cy="1143000"/>
          </a:xfrm>
        </p:spPr>
        <p:txBody>
          <a:bodyPr/>
          <a:lstStyle/>
          <a:p>
            <a:r>
              <a:rPr lang="en-US" b="1" dirty="0" err="1">
                <a:solidFill>
                  <a:schemeClr val="tx2"/>
                </a:solidFill>
              </a:rPr>
              <a:t>Windgalls</a:t>
            </a:r>
            <a:endParaRPr lang="en-US" b="1" dirty="0">
              <a:solidFill>
                <a:schemeClr val="tx2"/>
              </a:solidFill>
            </a:endParaRPr>
          </a:p>
        </p:txBody>
      </p:sp>
      <p:pic>
        <p:nvPicPr>
          <p:cNvPr id="5" name="Content Placeholder 4" descr="A close up of an animal&#10;&#10;Description automatically generated">
            <a:extLst>
              <a:ext uri="{FF2B5EF4-FFF2-40B4-BE49-F238E27FC236}">
                <a16:creationId xmlns:a16="http://schemas.microsoft.com/office/drawing/2014/main" id="{C4EA3443-3E5D-4440-8B96-C57D89B145B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174" b="4498"/>
          <a:stretch/>
        </p:blipFill>
        <p:spPr>
          <a:xfrm>
            <a:off x="457200" y="1600203"/>
            <a:ext cx="8229600" cy="4525963"/>
          </a:xfrm>
          <a:prstGeom prst="rect">
            <a:avLst/>
          </a:prstGeom>
          <a:noFill/>
        </p:spPr>
      </p:pic>
    </p:spTree>
    <p:extLst>
      <p:ext uri="{BB962C8B-B14F-4D97-AF65-F5344CB8AC3E}">
        <p14:creationId xmlns:p14="http://schemas.microsoft.com/office/powerpoint/2010/main" val="201885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1B72-B248-400A-8A67-8B9357A80FE4}"/>
              </a:ext>
            </a:extLst>
          </p:cNvPr>
          <p:cNvSpPr>
            <a:spLocks noGrp="1"/>
          </p:cNvSpPr>
          <p:nvPr>
            <p:ph type="title"/>
          </p:nvPr>
        </p:nvSpPr>
        <p:spPr/>
        <p:txBody>
          <a:bodyPr/>
          <a:lstStyle/>
          <a:p>
            <a:r>
              <a:rPr lang="en-GB" b="1" dirty="0">
                <a:solidFill>
                  <a:schemeClr val="tx2"/>
                </a:solidFill>
              </a:rPr>
              <a:t>Horse Health</a:t>
            </a:r>
          </a:p>
        </p:txBody>
      </p:sp>
      <p:sp>
        <p:nvSpPr>
          <p:cNvPr id="3" name="Content Placeholder 2">
            <a:extLst>
              <a:ext uri="{FF2B5EF4-FFF2-40B4-BE49-F238E27FC236}">
                <a16:creationId xmlns:a16="http://schemas.microsoft.com/office/drawing/2014/main" id="{02B38BD0-AA7B-4D45-A587-71BF561E24BA}"/>
              </a:ext>
            </a:extLst>
          </p:cNvPr>
          <p:cNvSpPr>
            <a:spLocks noGrp="1"/>
          </p:cNvSpPr>
          <p:nvPr>
            <p:ph idx="1"/>
          </p:nvPr>
        </p:nvSpPr>
        <p:spPr/>
        <p:txBody>
          <a:bodyPr>
            <a:normAutofit lnSpcReduction="10000"/>
          </a:bodyPr>
          <a:lstStyle/>
          <a:p>
            <a:r>
              <a:rPr lang="en-GB" dirty="0">
                <a:solidFill>
                  <a:schemeClr val="tx2"/>
                </a:solidFill>
              </a:rPr>
              <a:t>Choke</a:t>
            </a:r>
          </a:p>
          <a:p>
            <a:r>
              <a:rPr lang="en-GB" dirty="0">
                <a:solidFill>
                  <a:schemeClr val="tx2"/>
                </a:solidFill>
              </a:rPr>
              <a:t>Nosebleeds</a:t>
            </a:r>
          </a:p>
          <a:p>
            <a:r>
              <a:rPr lang="en-GB" dirty="0">
                <a:solidFill>
                  <a:schemeClr val="tx2"/>
                </a:solidFill>
              </a:rPr>
              <a:t>Discharge from nostrils</a:t>
            </a:r>
          </a:p>
          <a:p>
            <a:r>
              <a:rPr lang="en-GB" dirty="0">
                <a:solidFill>
                  <a:schemeClr val="tx2"/>
                </a:solidFill>
              </a:rPr>
              <a:t>Eye conditions</a:t>
            </a:r>
          </a:p>
          <a:p>
            <a:r>
              <a:rPr lang="en-GB" dirty="0">
                <a:solidFill>
                  <a:schemeClr val="tx2"/>
                </a:solidFill>
              </a:rPr>
              <a:t>Strangles</a:t>
            </a:r>
          </a:p>
          <a:p>
            <a:r>
              <a:rPr lang="en-GB" dirty="0">
                <a:solidFill>
                  <a:schemeClr val="tx2"/>
                </a:solidFill>
              </a:rPr>
              <a:t>Equine Influenza</a:t>
            </a:r>
          </a:p>
          <a:p>
            <a:r>
              <a:rPr lang="en-GB" dirty="0">
                <a:solidFill>
                  <a:schemeClr val="tx2"/>
                </a:solidFill>
              </a:rPr>
              <a:t>Tetanus</a:t>
            </a:r>
            <a:endParaRPr lang="en-GB" sz="2800" dirty="0">
              <a:solidFill>
                <a:schemeClr val="tx2"/>
              </a:solidFill>
            </a:endParaRPr>
          </a:p>
          <a:p>
            <a:r>
              <a:rPr lang="en-GB" sz="2800" dirty="0">
                <a:solidFill>
                  <a:schemeClr val="tx2"/>
                </a:solidFill>
              </a:rPr>
              <a:t>Equine Asthma/Recurrent Airway Obstruction (RAO)</a:t>
            </a:r>
          </a:p>
        </p:txBody>
      </p:sp>
    </p:spTree>
    <p:extLst>
      <p:ext uri="{BB962C8B-B14F-4D97-AF65-F5344CB8AC3E}">
        <p14:creationId xmlns:p14="http://schemas.microsoft.com/office/powerpoint/2010/main" val="270737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4A89-D4D5-44BC-9AED-6215267EBF65}"/>
              </a:ext>
            </a:extLst>
          </p:cNvPr>
          <p:cNvSpPr>
            <a:spLocks noGrp="1"/>
          </p:cNvSpPr>
          <p:nvPr>
            <p:ph type="title"/>
          </p:nvPr>
        </p:nvSpPr>
        <p:spPr/>
        <p:txBody>
          <a:bodyPr/>
          <a:lstStyle/>
          <a:p>
            <a:r>
              <a:rPr lang="en-GB" b="1" dirty="0">
                <a:solidFill>
                  <a:schemeClr val="tx2"/>
                </a:solidFill>
              </a:rPr>
              <a:t>Discharge from nostrils</a:t>
            </a:r>
          </a:p>
        </p:txBody>
      </p:sp>
      <p:pic>
        <p:nvPicPr>
          <p:cNvPr id="5" name="Content Placeholder 4" descr="A close up of an animal&#10;&#10;Description automatically generated">
            <a:extLst>
              <a:ext uri="{FF2B5EF4-FFF2-40B4-BE49-F238E27FC236}">
                <a16:creationId xmlns:a16="http://schemas.microsoft.com/office/drawing/2014/main" id="{3E530002-E579-4BAB-B40E-13C5D173C9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2662184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8C9B3-6D8A-41E4-A24C-4EC23A33E700}"/>
              </a:ext>
            </a:extLst>
          </p:cNvPr>
          <p:cNvSpPr>
            <a:spLocks noGrp="1"/>
          </p:cNvSpPr>
          <p:nvPr>
            <p:ph type="title"/>
          </p:nvPr>
        </p:nvSpPr>
        <p:spPr/>
        <p:txBody>
          <a:bodyPr/>
          <a:lstStyle/>
          <a:p>
            <a:r>
              <a:rPr lang="en-GB" b="1" dirty="0">
                <a:solidFill>
                  <a:schemeClr val="tx2"/>
                </a:solidFill>
              </a:rPr>
              <a:t>Eye conditions</a:t>
            </a:r>
          </a:p>
        </p:txBody>
      </p:sp>
      <p:pic>
        <p:nvPicPr>
          <p:cNvPr id="5" name="Content Placeholder 4" descr="A close up of an animal&#10;&#10;Description automatically generated">
            <a:extLst>
              <a:ext uri="{FF2B5EF4-FFF2-40B4-BE49-F238E27FC236}">
                <a16:creationId xmlns:a16="http://schemas.microsoft.com/office/drawing/2014/main" id="{395F8EF0-3DB9-48BA-9538-1EAE4D9BA1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1993" y="1600200"/>
            <a:ext cx="6800014" cy="4525963"/>
          </a:xfrm>
        </p:spPr>
      </p:pic>
    </p:spTree>
    <p:extLst>
      <p:ext uri="{BB962C8B-B14F-4D97-AF65-F5344CB8AC3E}">
        <p14:creationId xmlns:p14="http://schemas.microsoft.com/office/powerpoint/2010/main" val="892074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B171-89F0-4191-91EC-D6163F257DF5}"/>
              </a:ext>
            </a:extLst>
          </p:cNvPr>
          <p:cNvSpPr>
            <a:spLocks noGrp="1"/>
          </p:cNvSpPr>
          <p:nvPr>
            <p:ph type="title"/>
          </p:nvPr>
        </p:nvSpPr>
        <p:spPr/>
        <p:txBody>
          <a:bodyPr/>
          <a:lstStyle/>
          <a:p>
            <a:r>
              <a:rPr lang="en-GB" b="1" dirty="0">
                <a:solidFill>
                  <a:schemeClr val="tx2"/>
                </a:solidFill>
              </a:rPr>
              <a:t>Teeth</a:t>
            </a:r>
          </a:p>
        </p:txBody>
      </p:sp>
      <p:sp>
        <p:nvSpPr>
          <p:cNvPr id="3" name="Content Placeholder 2">
            <a:extLst>
              <a:ext uri="{FF2B5EF4-FFF2-40B4-BE49-F238E27FC236}">
                <a16:creationId xmlns:a16="http://schemas.microsoft.com/office/drawing/2014/main" id="{FE4D3148-DECA-4D53-B53F-B8DC5437D0B0}"/>
              </a:ext>
            </a:extLst>
          </p:cNvPr>
          <p:cNvSpPr>
            <a:spLocks noGrp="1"/>
          </p:cNvSpPr>
          <p:nvPr>
            <p:ph idx="1"/>
          </p:nvPr>
        </p:nvSpPr>
        <p:spPr>
          <a:xfrm>
            <a:off x="457200" y="1268761"/>
            <a:ext cx="8229600" cy="5314602"/>
          </a:xfrm>
        </p:spPr>
        <p:txBody>
          <a:bodyPr>
            <a:normAutofit lnSpcReduction="10000"/>
          </a:bodyPr>
          <a:lstStyle/>
          <a:p>
            <a:r>
              <a:rPr lang="en-GB" dirty="0">
                <a:solidFill>
                  <a:schemeClr val="tx2"/>
                </a:solidFill>
              </a:rPr>
              <a:t>Signs horse not comfortable:</a:t>
            </a:r>
          </a:p>
          <a:p>
            <a:pPr lvl="1">
              <a:buFont typeface="Wingdings" panose="05000000000000000000" pitchFamily="2" charset="2"/>
              <a:buChar char="§"/>
            </a:pPr>
            <a:r>
              <a:rPr lang="en-GB" dirty="0">
                <a:solidFill>
                  <a:schemeClr val="tx2"/>
                </a:solidFill>
              </a:rPr>
              <a:t>Quidding</a:t>
            </a:r>
          </a:p>
          <a:p>
            <a:pPr lvl="1">
              <a:buFont typeface="Wingdings" panose="05000000000000000000" pitchFamily="2" charset="2"/>
              <a:buChar char="§"/>
            </a:pPr>
            <a:r>
              <a:rPr lang="en-GB" dirty="0">
                <a:solidFill>
                  <a:schemeClr val="tx2"/>
                </a:solidFill>
              </a:rPr>
              <a:t>Long fibre/undigested food in droppings</a:t>
            </a:r>
          </a:p>
          <a:p>
            <a:pPr lvl="1">
              <a:buFont typeface="Wingdings" panose="05000000000000000000" pitchFamily="2" charset="2"/>
              <a:buChar char="§"/>
            </a:pPr>
            <a:r>
              <a:rPr lang="en-GB" dirty="0">
                <a:solidFill>
                  <a:schemeClr val="tx2"/>
                </a:solidFill>
              </a:rPr>
              <a:t>Weight loss</a:t>
            </a:r>
          </a:p>
          <a:p>
            <a:pPr lvl="1">
              <a:buFont typeface="Wingdings" panose="05000000000000000000" pitchFamily="2" charset="2"/>
              <a:buChar char="§"/>
            </a:pPr>
            <a:r>
              <a:rPr lang="en-GB" dirty="0">
                <a:solidFill>
                  <a:schemeClr val="tx2"/>
                </a:solidFill>
              </a:rPr>
              <a:t>Resistance or evasion of bit</a:t>
            </a:r>
          </a:p>
          <a:p>
            <a:pPr lvl="1">
              <a:buFont typeface="Wingdings" panose="05000000000000000000" pitchFamily="2" charset="2"/>
              <a:buChar char="§"/>
            </a:pPr>
            <a:r>
              <a:rPr lang="en-GB" dirty="0">
                <a:solidFill>
                  <a:schemeClr val="tx2"/>
                </a:solidFill>
              </a:rPr>
              <a:t>Facial Swellings</a:t>
            </a:r>
          </a:p>
          <a:p>
            <a:pPr lvl="1">
              <a:buFont typeface="Wingdings" panose="05000000000000000000" pitchFamily="2" charset="2"/>
              <a:buChar char="§"/>
            </a:pPr>
            <a:r>
              <a:rPr lang="en-GB" dirty="0">
                <a:solidFill>
                  <a:schemeClr val="tx2"/>
                </a:solidFill>
              </a:rPr>
              <a:t>Change in behaviour</a:t>
            </a:r>
          </a:p>
          <a:p>
            <a:pPr lvl="1">
              <a:buFont typeface="Wingdings" panose="05000000000000000000" pitchFamily="2" charset="2"/>
              <a:buChar char="§"/>
            </a:pPr>
            <a:r>
              <a:rPr lang="en-GB" dirty="0">
                <a:solidFill>
                  <a:schemeClr val="tx2"/>
                </a:solidFill>
              </a:rPr>
              <a:t>Discharge from nostrils</a:t>
            </a:r>
          </a:p>
          <a:p>
            <a:pPr lvl="1">
              <a:buFont typeface="Wingdings" panose="05000000000000000000" pitchFamily="2" charset="2"/>
              <a:buChar char="§"/>
            </a:pPr>
            <a:r>
              <a:rPr lang="en-GB" dirty="0">
                <a:solidFill>
                  <a:schemeClr val="tx2"/>
                </a:solidFill>
              </a:rPr>
              <a:t>Pouching of food in cheeks</a:t>
            </a:r>
          </a:p>
          <a:p>
            <a:pPr lvl="1">
              <a:buFont typeface="Wingdings" panose="05000000000000000000" pitchFamily="2" charset="2"/>
              <a:buChar char="§"/>
            </a:pPr>
            <a:r>
              <a:rPr lang="en-GB" dirty="0">
                <a:solidFill>
                  <a:schemeClr val="tx2"/>
                </a:solidFill>
                <a:hlinkClick r:id="rId2"/>
              </a:rPr>
              <a:t>No Pain? Check Again! An Equine Dental Health project</a:t>
            </a:r>
            <a:endParaRPr lang="en-GB" dirty="0">
              <a:solidFill>
                <a:schemeClr val="tx2"/>
              </a:solidFill>
            </a:endParaRPr>
          </a:p>
          <a:p>
            <a:pPr lvl="1">
              <a:buFont typeface="Wingdings" panose="05000000000000000000" pitchFamily="2" charset="2"/>
              <a:buChar char="§"/>
            </a:pPr>
            <a:endParaRPr lang="en-GB" dirty="0">
              <a:solidFill>
                <a:schemeClr val="tx2"/>
              </a:solidFill>
            </a:endParaRPr>
          </a:p>
          <a:p>
            <a:pPr lvl="1">
              <a:buFont typeface="Wingdings" panose="05000000000000000000" pitchFamily="2" charset="2"/>
              <a:buChar char="§"/>
            </a:pPr>
            <a:endParaRPr lang="en-GB" dirty="0">
              <a:solidFill>
                <a:schemeClr val="tx2"/>
              </a:solidFill>
            </a:endParaRPr>
          </a:p>
        </p:txBody>
      </p:sp>
    </p:spTree>
    <p:extLst>
      <p:ext uri="{BB962C8B-B14F-4D97-AF65-F5344CB8AC3E}">
        <p14:creationId xmlns:p14="http://schemas.microsoft.com/office/powerpoint/2010/main" val="1028558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FEF18-AE83-4B88-B806-75DBF49DE0FC}"/>
              </a:ext>
            </a:extLst>
          </p:cNvPr>
          <p:cNvSpPr>
            <a:spLocks noGrp="1"/>
          </p:cNvSpPr>
          <p:nvPr>
            <p:ph type="title"/>
          </p:nvPr>
        </p:nvSpPr>
        <p:spPr/>
        <p:txBody>
          <a:bodyPr/>
          <a:lstStyle/>
          <a:p>
            <a:r>
              <a:rPr lang="en-GB" b="1" dirty="0">
                <a:solidFill>
                  <a:schemeClr val="tx2"/>
                </a:solidFill>
              </a:rPr>
              <a:t>Teeth rasping</a:t>
            </a:r>
          </a:p>
        </p:txBody>
      </p:sp>
      <p:pic>
        <p:nvPicPr>
          <p:cNvPr id="5" name="Content Placeholder 4" descr="A close up of a cow&#10;&#10;Description automatically generated">
            <a:extLst>
              <a:ext uri="{FF2B5EF4-FFF2-40B4-BE49-F238E27FC236}">
                <a16:creationId xmlns:a16="http://schemas.microsoft.com/office/drawing/2014/main" id="{1C507A65-332D-4B4D-A648-4A433D4098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1135" y="1600200"/>
            <a:ext cx="6801729" cy="4525963"/>
          </a:xfrm>
        </p:spPr>
      </p:pic>
    </p:spTree>
    <p:extLst>
      <p:ext uri="{BB962C8B-B14F-4D97-AF65-F5344CB8AC3E}">
        <p14:creationId xmlns:p14="http://schemas.microsoft.com/office/powerpoint/2010/main" val="148407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720F-1DF4-4E53-A8F7-7F8B88CB9938}"/>
              </a:ext>
            </a:extLst>
          </p:cNvPr>
          <p:cNvSpPr>
            <a:spLocks noGrp="1"/>
          </p:cNvSpPr>
          <p:nvPr>
            <p:ph type="title"/>
          </p:nvPr>
        </p:nvSpPr>
        <p:spPr/>
        <p:txBody>
          <a:bodyPr/>
          <a:lstStyle/>
          <a:p>
            <a:r>
              <a:rPr lang="en-GB" b="1" dirty="0">
                <a:solidFill>
                  <a:schemeClr val="tx2"/>
                </a:solidFill>
              </a:rPr>
              <a:t>Horse Health</a:t>
            </a:r>
          </a:p>
        </p:txBody>
      </p:sp>
      <p:sp>
        <p:nvSpPr>
          <p:cNvPr id="3" name="Content Placeholder 2">
            <a:extLst>
              <a:ext uri="{FF2B5EF4-FFF2-40B4-BE49-F238E27FC236}">
                <a16:creationId xmlns:a16="http://schemas.microsoft.com/office/drawing/2014/main" id="{82F51E48-EB61-4A4B-8E2D-860604E8E0DA}"/>
              </a:ext>
            </a:extLst>
          </p:cNvPr>
          <p:cNvSpPr>
            <a:spLocks noGrp="1"/>
          </p:cNvSpPr>
          <p:nvPr>
            <p:ph idx="1"/>
          </p:nvPr>
        </p:nvSpPr>
        <p:spPr/>
        <p:txBody>
          <a:bodyPr/>
          <a:lstStyle/>
          <a:p>
            <a:r>
              <a:rPr lang="en-GB" dirty="0">
                <a:solidFill>
                  <a:schemeClr val="tx2"/>
                </a:solidFill>
              </a:rPr>
              <a:t>Urticaria</a:t>
            </a:r>
          </a:p>
          <a:p>
            <a:r>
              <a:rPr lang="en-GB" dirty="0">
                <a:solidFill>
                  <a:schemeClr val="tx2"/>
                </a:solidFill>
              </a:rPr>
              <a:t>Ringworm</a:t>
            </a:r>
          </a:p>
          <a:p>
            <a:r>
              <a:rPr lang="en-GB" dirty="0">
                <a:solidFill>
                  <a:schemeClr val="tx2"/>
                </a:solidFill>
              </a:rPr>
              <a:t>Equine Pastern Dermatitis</a:t>
            </a:r>
          </a:p>
          <a:p>
            <a:r>
              <a:rPr lang="en-GB" dirty="0">
                <a:solidFill>
                  <a:schemeClr val="tx2"/>
                </a:solidFill>
              </a:rPr>
              <a:t>Rain scald</a:t>
            </a:r>
          </a:p>
          <a:p>
            <a:r>
              <a:rPr lang="en-GB" dirty="0">
                <a:solidFill>
                  <a:schemeClr val="tx2"/>
                </a:solidFill>
              </a:rPr>
              <a:t>Sweet itch</a:t>
            </a:r>
          </a:p>
          <a:p>
            <a:endParaRPr lang="en-GB" b="1" dirty="0">
              <a:solidFill>
                <a:schemeClr val="tx2"/>
              </a:solidFill>
            </a:endParaRPr>
          </a:p>
        </p:txBody>
      </p:sp>
    </p:spTree>
    <p:extLst>
      <p:ext uri="{BB962C8B-B14F-4D97-AF65-F5344CB8AC3E}">
        <p14:creationId xmlns:p14="http://schemas.microsoft.com/office/powerpoint/2010/main" val="351100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3A66-70E4-477F-B33B-5703216A3D6D}"/>
              </a:ext>
            </a:extLst>
          </p:cNvPr>
          <p:cNvSpPr>
            <a:spLocks noGrp="1"/>
          </p:cNvSpPr>
          <p:nvPr>
            <p:ph type="title"/>
          </p:nvPr>
        </p:nvSpPr>
        <p:spPr/>
        <p:txBody>
          <a:bodyPr/>
          <a:lstStyle/>
          <a:p>
            <a:r>
              <a:rPr lang="en-GB" b="1" dirty="0">
                <a:solidFill>
                  <a:schemeClr val="tx2"/>
                </a:solidFill>
              </a:rPr>
              <a:t>Ringworm</a:t>
            </a:r>
          </a:p>
        </p:txBody>
      </p:sp>
      <p:pic>
        <p:nvPicPr>
          <p:cNvPr id="5" name="Content Placeholder 4" descr="A close up of a horse that is looking at the camera&#10;&#10;Description automatically generated">
            <a:extLst>
              <a:ext uri="{FF2B5EF4-FFF2-40B4-BE49-F238E27FC236}">
                <a16:creationId xmlns:a16="http://schemas.microsoft.com/office/drawing/2014/main" id="{AE319B72-2558-4F78-AAD2-55AA537704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1993" y="1600200"/>
            <a:ext cx="6800014" cy="4525963"/>
          </a:xfrm>
        </p:spPr>
      </p:pic>
    </p:spTree>
    <p:extLst>
      <p:ext uri="{BB962C8B-B14F-4D97-AF65-F5344CB8AC3E}">
        <p14:creationId xmlns:p14="http://schemas.microsoft.com/office/powerpoint/2010/main" val="331243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7705-2AB2-44B5-915E-48AD982AFF25}"/>
              </a:ext>
            </a:extLst>
          </p:cNvPr>
          <p:cNvSpPr>
            <a:spLocks noGrp="1"/>
          </p:cNvSpPr>
          <p:nvPr>
            <p:ph type="title"/>
          </p:nvPr>
        </p:nvSpPr>
        <p:spPr/>
        <p:txBody>
          <a:bodyPr/>
          <a:lstStyle/>
          <a:p>
            <a:r>
              <a:rPr lang="en-GB" b="1" dirty="0">
                <a:solidFill>
                  <a:schemeClr val="tx2"/>
                </a:solidFill>
              </a:rPr>
              <a:t>Equine Pastern Dermatitis</a:t>
            </a:r>
          </a:p>
        </p:txBody>
      </p:sp>
      <p:pic>
        <p:nvPicPr>
          <p:cNvPr id="5" name="Content Placeholder 4" descr="A close up of a monkey&#10;&#10;Description automatically generated">
            <a:extLst>
              <a:ext uri="{FF2B5EF4-FFF2-40B4-BE49-F238E27FC236}">
                <a16:creationId xmlns:a16="http://schemas.microsoft.com/office/drawing/2014/main" id="{7087B1A2-AA12-4F35-8126-6F88A50E5C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39587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E28C-21A7-43E0-9C87-090E3960EFEE}"/>
              </a:ext>
            </a:extLst>
          </p:cNvPr>
          <p:cNvSpPr>
            <a:spLocks noGrp="1"/>
          </p:cNvSpPr>
          <p:nvPr>
            <p:ph type="title"/>
          </p:nvPr>
        </p:nvSpPr>
        <p:spPr>
          <a:xfrm>
            <a:off x="457200" y="274638"/>
            <a:ext cx="8229600" cy="1143000"/>
          </a:xfrm>
          <a:prstGeom prst="rect">
            <a:avLst/>
          </a:prstGeom>
        </p:spPr>
        <p:txBody>
          <a:bodyPr anchor="ctr">
            <a:normAutofit/>
          </a:bodyPr>
          <a:lstStyle/>
          <a:p>
            <a:r>
              <a:rPr lang="en-GB" b="1"/>
              <a:t>Routine Checks</a:t>
            </a:r>
          </a:p>
        </p:txBody>
      </p:sp>
      <p:pic>
        <p:nvPicPr>
          <p:cNvPr id="5" name="Content Placeholder 4" descr="A brown horse standing next to a building&#10;&#10;Description automatically generated">
            <a:extLst>
              <a:ext uri="{FF2B5EF4-FFF2-40B4-BE49-F238E27FC236}">
                <a16:creationId xmlns:a16="http://schemas.microsoft.com/office/drawing/2014/main" id="{88319C94-318E-4D77-B041-AB77E0E49B4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016"/>
          <a:stretch/>
        </p:blipFill>
        <p:spPr>
          <a:xfrm>
            <a:off x="1907704" y="1268760"/>
            <a:ext cx="5694490" cy="4525963"/>
          </a:xfrm>
          <a:prstGeom prst="rect">
            <a:avLst/>
          </a:prstGeom>
          <a:noFill/>
        </p:spPr>
      </p:pic>
    </p:spTree>
    <p:extLst>
      <p:ext uri="{BB962C8B-B14F-4D97-AF65-F5344CB8AC3E}">
        <p14:creationId xmlns:p14="http://schemas.microsoft.com/office/powerpoint/2010/main" val="4044961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A038-285C-489D-8851-2BAA3F3B5E29}"/>
              </a:ext>
            </a:extLst>
          </p:cNvPr>
          <p:cNvSpPr>
            <a:spLocks noGrp="1"/>
          </p:cNvSpPr>
          <p:nvPr>
            <p:ph type="title"/>
          </p:nvPr>
        </p:nvSpPr>
        <p:spPr>
          <a:xfrm>
            <a:off x="457200" y="274638"/>
            <a:ext cx="8229600" cy="1143000"/>
          </a:xfrm>
          <a:prstGeom prst="rect">
            <a:avLst/>
          </a:prstGeom>
        </p:spPr>
        <p:txBody>
          <a:bodyPr anchor="ctr">
            <a:normAutofit/>
          </a:bodyPr>
          <a:lstStyle/>
          <a:p>
            <a:r>
              <a:rPr lang="en-GB" b="1"/>
              <a:t>Horse Health</a:t>
            </a:r>
          </a:p>
        </p:txBody>
      </p:sp>
      <p:pic>
        <p:nvPicPr>
          <p:cNvPr id="5" name="Picture 4" descr="A brown horse standing next to a dog&#10;&#10;Description automatically generated">
            <a:extLst>
              <a:ext uri="{FF2B5EF4-FFF2-40B4-BE49-F238E27FC236}">
                <a16:creationId xmlns:a16="http://schemas.microsoft.com/office/drawing/2014/main" id="{B13BF7D8-0D86-49A6-A10C-FA5509BD28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16" r="18245" b="1"/>
          <a:stretch/>
        </p:blipFill>
        <p:spPr>
          <a:xfrm>
            <a:off x="457200" y="1600203"/>
            <a:ext cx="4038600" cy="4525963"/>
          </a:xfrm>
          <a:prstGeom prst="rect">
            <a:avLst/>
          </a:prstGeom>
          <a:noFill/>
        </p:spPr>
      </p:pic>
      <p:sp>
        <p:nvSpPr>
          <p:cNvPr id="3" name="Content Placeholder 2">
            <a:extLst>
              <a:ext uri="{FF2B5EF4-FFF2-40B4-BE49-F238E27FC236}">
                <a16:creationId xmlns:a16="http://schemas.microsoft.com/office/drawing/2014/main" id="{FBE13FCF-EA58-4C3D-870D-8B0A6A23D0D8}"/>
              </a:ext>
            </a:extLst>
          </p:cNvPr>
          <p:cNvSpPr>
            <a:spLocks noGrp="1"/>
          </p:cNvSpPr>
          <p:nvPr>
            <p:ph sz="half" idx="2"/>
          </p:nvPr>
        </p:nvSpPr>
        <p:spPr>
          <a:xfrm>
            <a:off x="4648200" y="1600203"/>
            <a:ext cx="4038600" cy="4525963"/>
          </a:xfrm>
          <a:prstGeom prst="rect">
            <a:avLst/>
          </a:prstGeom>
        </p:spPr>
        <p:txBody>
          <a:bodyPr>
            <a:normAutofit/>
          </a:bodyPr>
          <a:lstStyle/>
          <a:p>
            <a:r>
              <a:rPr lang="en-GB"/>
              <a:t>Colic</a:t>
            </a:r>
          </a:p>
          <a:p>
            <a:pPr marL="0" indent="0">
              <a:buNone/>
            </a:pPr>
            <a:r>
              <a:rPr lang="en-GB">
                <a:hlinkClick r:id="rId4"/>
              </a:rPr>
              <a:t>React Colic pack</a:t>
            </a:r>
            <a:endParaRPr lang="en-GB"/>
          </a:p>
          <a:p>
            <a:endParaRPr lang="en-GB"/>
          </a:p>
        </p:txBody>
      </p:sp>
    </p:spTree>
    <p:extLst>
      <p:ext uri="{BB962C8B-B14F-4D97-AF65-F5344CB8AC3E}">
        <p14:creationId xmlns:p14="http://schemas.microsoft.com/office/powerpoint/2010/main" val="2939945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40BE3B-D3BD-4E6C-999B-CE33557C92F6}"/>
              </a:ext>
            </a:extLst>
          </p:cNvPr>
          <p:cNvSpPr>
            <a:spLocks noGrp="1"/>
          </p:cNvSpPr>
          <p:nvPr>
            <p:ph type="title"/>
          </p:nvPr>
        </p:nvSpPr>
        <p:spPr>
          <a:xfrm>
            <a:off x="457200" y="274638"/>
            <a:ext cx="8229600" cy="1143000"/>
          </a:xfrm>
        </p:spPr>
        <p:txBody>
          <a:bodyPr/>
          <a:lstStyle/>
          <a:p>
            <a:r>
              <a:rPr lang="en-US" b="1" dirty="0">
                <a:solidFill>
                  <a:schemeClr val="tx2"/>
                </a:solidFill>
              </a:rPr>
              <a:t>Colic</a:t>
            </a:r>
          </a:p>
        </p:txBody>
      </p:sp>
      <p:pic>
        <p:nvPicPr>
          <p:cNvPr id="5" name="Content Placeholder 4" descr="A close up of a sign&#10;&#10;Description automatically generated">
            <a:extLst>
              <a:ext uri="{FF2B5EF4-FFF2-40B4-BE49-F238E27FC236}">
                <a16:creationId xmlns:a16="http://schemas.microsoft.com/office/drawing/2014/main" id="{567F163F-7D45-4A1D-BDA4-33330E1A36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551" y="1600200"/>
            <a:ext cx="4176898" cy="4525963"/>
          </a:xfrm>
          <a:prstGeom prst="rect">
            <a:avLst/>
          </a:prstGeom>
          <a:noFill/>
        </p:spPr>
      </p:pic>
    </p:spTree>
    <p:extLst>
      <p:ext uri="{BB962C8B-B14F-4D97-AF65-F5344CB8AC3E}">
        <p14:creationId xmlns:p14="http://schemas.microsoft.com/office/powerpoint/2010/main" val="351510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E1D9-F46A-4AEF-8ABF-1B4D7D1684DE}"/>
              </a:ext>
            </a:extLst>
          </p:cNvPr>
          <p:cNvSpPr>
            <a:spLocks noGrp="1"/>
          </p:cNvSpPr>
          <p:nvPr>
            <p:ph type="title"/>
          </p:nvPr>
        </p:nvSpPr>
        <p:spPr/>
        <p:txBody>
          <a:bodyPr/>
          <a:lstStyle/>
          <a:p>
            <a:r>
              <a:rPr lang="en-GB" b="1" dirty="0">
                <a:solidFill>
                  <a:schemeClr val="tx2"/>
                </a:solidFill>
              </a:rPr>
              <a:t>Worming</a:t>
            </a:r>
          </a:p>
        </p:txBody>
      </p:sp>
      <p:pic>
        <p:nvPicPr>
          <p:cNvPr id="5" name="Content Placeholder 4" descr="A person standing next to a horse&#10;&#10;Description automatically generated">
            <a:extLst>
              <a:ext uri="{FF2B5EF4-FFF2-40B4-BE49-F238E27FC236}">
                <a16:creationId xmlns:a16="http://schemas.microsoft.com/office/drawing/2014/main" id="{F2C4625B-79CE-4CBF-A62D-8B78E4F61E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732219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5C7F-ABB0-43AC-B64C-660C553D470F}"/>
              </a:ext>
            </a:extLst>
          </p:cNvPr>
          <p:cNvSpPr>
            <a:spLocks noGrp="1"/>
          </p:cNvSpPr>
          <p:nvPr>
            <p:ph type="title"/>
          </p:nvPr>
        </p:nvSpPr>
        <p:spPr/>
        <p:txBody>
          <a:bodyPr/>
          <a:lstStyle/>
          <a:p>
            <a:r>
              <a:rPr lang="en-GB" b="1" dirty="0">
                <a:solidFill>
                  <a:schemeClr val="tx2"/>
                </a:solidFill>
              </a:rPr>
              <a:t>Worm Egg Counts</a:t>
            </a:r>
          </a:p>
        </p:txBody>
      </p:sp>
      <p:pic>
        <p:nvPicPr>
          <p:cNvPr id="5" name="Content Placeholder 4" descr="A close up of some grass&#10;&#10;Description automatically generated">
            <a:extLst>
              <a:ext uri="{FF2B5EF4-FFF2-40B4-BE49-F238E27FC236}">
                <a16:creationId xmlns:a16="http://schemas.microsoft.com/office/drawing/2014/main" id="{D857EB42-DF10-44EE-8568-322BF8F056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1135" y="1600200"/>
            <a:ext cx="6801729" cy="4525963"/>
          </a:xfrm>
        </p:spPr>
      </p:pic>
    </p:spTree>
    <p:extLst>
      <p:ext uri="{BB962C8B-B14F-4D97-AF65-F5344CB8AC3E}">
        <p14:creationId xmlns:p14="http://schemas.microsoft.com/office/powerpoint/2010/main" val="317739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B43D-C3F1-4223-A8B4-F1D76E51A1AD}"/>
              </a:ext>
            </a:extLst>
          </p:cNvPr>
          <p:cNvSpPr>
            <a:spLocks noGrp="1"/>
          </p:cNvSpPr>
          <p:nvPr>
            <p:ph type="title"/>
          </p:nvPr>
        </p:nvSpPr>
        <p:spPr/>
        <p:txBody>
          <a:bodyPr/>
          <a:lstStyle/>
          <a:p>
            <a:r>
              <a:rPr lang="en-GB" b="1" dirty="0">
                <a:solidFill>
                  <a:schemeClr val="tx2"/>
                </a:solidFill>
              </a:rPr>
              <a:t>Horse Health</a:t>
            </a:r>
          </a:p>
        </p:txBody>
      </p:sp>
      <p:sp>
        <p:nvSpPr>
          <p:cNvPr id="3" name="Content Placeholder 2">
            <a:extLst>
              <a:ext uri="{FF2B5EF4-FFF2-40B4-BE49-F238E27FC236}">
                <a16:creationId xmlns:a16="http://schemas.microsoft.com/office/drawing/2014/main" id="{855D4DA1-F421-489C-B2A8-4A80BA1892BC}"/>
              </a:ext>
            </a:extLst>
          </p:cNvPr>
          <p:cNvSpPr>
            <a:spLocks noGrp="1"/>
          </p:cNvSpPr>
          <p:nvPr>
            <p:ph idx="1"/>
          </p:nvPr>
        </p:nvSpPr>
        <p:spPr/>
        <p:txBody>
          <a:bodyPr/>
          <a:lstStyle/>
          <a:p>
            <a:r>
              <a:rPr lang="en-GB" dirty="0">
                <a:solidFill>
                  <a:schemeClr val="tx2"/>
                </a:solidFill>
              </a:rPr>
              <a:t>Pituitary pars Intermedia Dysfunction (PPID)</a:t>
            </a:r>
          </a:p>
          <a:p>
            <a:r>
              <a:rPr lang="en-GB" dirty="0">
                <a:solidFill>
                  <a:schemeClr val="tx2"/>
                </a:solidFill>
              </a:rPr>
              <a:t>Equine Gastric Ulcer Syndrome (EGUS)</a:t>
            </a:r>
          </a:p>
          <a:p>
            <a:r>
              <a:rPr lang="en-GB" dirty="0">
                <a:solidFill>
                  <a:schemeClr val="tx2"/>
                </a:solidFill>
              </a:rPr>
              <a:t>Equine Metabolic Syndrome (EMS)</a:t>
            </a:r>
          </a:p>
          <a:p>
            <a:r>
              <a:rPr lang="en-GB" dirty="0">
                <a:solidFill>
                  <a:schemeClr val="tx2"/>
                </a:solidFill>
              </a:rPr>
              <a:t>Exertional </a:t>
            </a:r>
            <a:r>
              <a:rPr lang="en-GB" dirty="0" err="1">
                <a:solidFill>
                  <a:schemeClr val="tx2"/>
                </a:solidFill>
              </a:rPr>
              <a:t>Rhabdomylosis</a:t>
            </a:r>
            <a:r>
              <a:rPr lang="en-GB" dirty="0">
                <a:solidFill>
                  <a:schemeClr val="tx2"/>
                </a:solidFill>
              </a:rPr>
              <a:t> Syndrome (ERS)</a:t>
            </a:r>
          </a:p>
          <a:p>
            <a:r>
              <a:rPr lang="en-GB" dirty="0">
                <a:solidFill>
                  <a:schemeClr val="tx2"/>
                </a:solidFill>
              </a:rPr>
              <a:t>Equine Seasonal Myopathy (ESM)</a:t>
            </a:r>
          </a:p>
          <a:p>
            <a:r>
              <a:rPr lang="en-GB" dirty="0">
                <a:solidFill>
                  <a:schemeClr val="tx2"/>
                </a:solidFill>
              </a:rPr>
              <a:t>Heat Exhaustion</a:t>
            </a:r>
          </a:p>
          <a:p>
            <a:r>
              <a:rPr lang="en-GB" dirty="0">
                <a:solidFill>
                  <a:schemeClr val="tx2"/>
                </a:solidFill>
              </a:rPr>
              <a:t>Dehydration</a:t>
            </a:r>
          </a:p>
        </p:txBody>
      </p:sp>
    </p:spTree>
    <p:extLst>
      <p:ext uri="{BB962C8B-B14F-4D97-AF65-F5344CB8AC3E}">
        <p14:creationId xmlns:p14="http://schemas.microsoft.com/office/powerpoint/2010/main" val="54046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4846-A6A9-4074-9EB6-2B1563C77341}"/>
              </a:ext>
            </a:extLst>
          </p:cNvPr>
          <p:cNvSpPr>
            <a:spLocks noGrp="1"/>
          </p:cNvSpPr>
          <p:nvPr>
            <p:ph type="title"/>
          </p:nvPr>
        </p:nvSpPr>
        <p:spPr>
          <a:xfrm>
            <a:off x="457200" y="274638"/>
            <a:ext cx="8229600" cy="1143000"/>
          </a:xfrm>
          <a:prstGeom prst="rect">
            <a:avLst/>
          </a:prstGeom>
        </p:spPr>
        <p:txBody>
          <a:bodyPr anchor="ctr">
            <a:normAutofit/>
          </a:bodyPr>
          <a:lstStyle/>
          <a:p>
            <a:r>
              <a:rPr lang="en-GB" b="1"/>
              <a:t>First Aid Kit</a:t>
            </a:r>
          </a:p>
        </p:txBody>
      </p:sp>
      <p:pic>
        <p:nvPicPr>
          <p:cNvPr id="5" name="Content Placeholder 4" descr="A picture containing indoor, table, sitting, cup&#10;&#10;Description automatically generated">
            <a:extLst>
              <a:ext uri="{FF2B5EF4-FFF2-40B4-BE49-F238E27FC236}">
                <a16:creationId xmlns:a16="http://schemas.microsoft.com/office/drawing/2014/main" id="{670DC6CB-6947-4004-B871-2FEE0FD5545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334" b="4275"/>
          <a:stretch/>
        </p:blipFill>
        <p:spPr>
          <a:xfrm>
            <a:off x="457200" y="1600203"/>
            <a:ext cx="8229600" cy="4525963"/>
          </a:xfrm>
          <a:prstGeom prst="rect">
            <a:avLst/>
          </a:prstGeom>
          <a:noFill/>
        </p:spPr>
      </p:pic>
    </p:spTree>
    <p:extLst>
      <p:ext uri="{BB962C8B-B14F-4D97-AF65-F5344CB8AC3E}">
        <p14:creationId xmlns:p14="http://schemas.microsoft.com/office/powerpoint/2010/main" val="1769481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DC3D07-1064-4C2D-BFBF-AA350A73E6FB}"/>
              </a:ext>
            </a:extLst>
          </p:cNvPr>
          <p:cNvSpPr>
            <a:spLocks noGrp="1"/>
          </p:cNvSpPr>
          <p:nvPr>
            <p:ph type="title"/>
          </p:nvPr>
        </p:nvSpPr>
        <p:spPr>
          <a:xfrm>
            <a:off x="457200" y="274638"/>
            <a:ext cx="8229600" cy="1143000"/>
          </a:xfrm>
        </p:spPr>
        <p:txBody>
          <a:bodyPr/>
          <a:lstStyle/>
          <a:p>
            <a:r>
              <a:rPr lang="en-US" b="1" dirty="0">
                <a:solidFill>
                  <a:schemeClr val="tx2"/>
                </a:solidFill>
              </a:rPr>
              <a:t>Disease Prevention</a:t>
            </a:r>
          </a:p>
        </p:txBody>
      </p:sp>
      <p:pic>
        <p:nvPicPr>
          <p:cNvPr id="4" name="Content Placeholder 3" descr="A screenshot of a cell phone screen with text&#10;&#10;Description automatically generated">
            <a:extLst>
              <a:ext uri="{FF2B5EF4-FFF2-40B4-BE49-F238E27FC236}">
                <a16:creationId xmlns:a16="http://schemas.microsoft.com/office/drawing/2014/main" id="{2FBE1831-66B6-407B-84CC-8B379BF7F555}"/>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761615" y="1600200"/>
            <a:ext cx="3620770" cy="4525963"/>
          </a:xfrm>
          <a:prstGeom prst="rect">
            <a:avLst/>
          </a:prstGeom>
          <a:noFill/>
        </p:spPr>
      </p:pic>
    </p:spTree>
    <p:extLst>
      <p:ext uri="{BB962C8B-B14F-4D97-AF65-F5344CB8AC3E}">
        <p14:creationId xmlns:p14="http://schemas.microsoft.com/office/powerpoint/2010/main" val="2831170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DEFE-8022-4AE4-9339-AA00591AC9F2}"/>
              </a:ext>
            </a:extLst>
          </p:cNvPr>
          <p:cNvSpPr>
            <a:spLocks noGrp="1"/>
          </p:cNvSpPr>
          <p:nvPr>
            <p:ph type="title"/>
          </p:nvPr>
        </p:nvSpPr>
        <p:spPr>
          <a:xfrm>
            <a:off x="457200" y="274638"/>
            <a:ext cx="8229600" cy="1143000"/>
          </a:xfrm>
          <a:prstGeom prst="rect">
            <a:avLst/>
          </a:prstGeom>
        </p:spPr>
        <p:txBody>
          <a:bodyPr anchor="ctr">
            <a:normAutofit/>
          </a:bodyPr>
          <a:lstStyle/>
          <a:p>
            <a:r>
              <a:rPr lang="en-GB" b="1" dirty="0">
                <a:solidFill>
                  <a:schemeClr val="tx2"/>
                </a:solidFill>
              </a:rPr>
              <a:t>Basic Treatments and procedures</a:t>
            </a:r>
          </a:p>
        </p:txBody>
      </p:sp>
      <p:pic>
        <p:nvPicPr>
          <p:cNvPr id="6" name="Picture 5" descr="A picture containing building, clothing, outdoor, sock&#10;&#10;Description automatically generated">
            <a:extLst>
              <a:ext uri="{FF2B5EF4-FFF2-40B4-BE49-F238E27FC236}">
                <a16:creationId xmlns:a16="http://schemas.microsoft.com/office/drawing/2014/main" id="{B63D6AA7-E5BE-4A0B-BF46-67324582E8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28" r="21292" b="19867"/>
          <a:stretch/>
        </p:blipFill>
        <p:spPr>
          <a:xfrm>
            <a:off x="457200" y="1600203"/>
            <a:ext cx="3178696" cy="4525963"/>
          </a:xfrm>
          <a:prstGeom prst="rect">
            <a:avLst/>
          </a:prstGeom>
          <a:noFill/>
        </p:spPr>
      </p:pic>
      <p:sp>
        <p:nvSpPr>
          <p:cNvPr id="4" name="Text Placeholder 3">
            <a:extLst>
              <a:ext uri="{FF2B5EF4-FFF2-40B4-BE49-F238E27FC236}">
                <a16:creationId xmlns:a16="http://schemas.microsoft.com/office/drawing/2014/main" id="{232822EE-15FB-4446-9970-8FEF7688A81C}"/>
              </a:ext>
            </a:extLst>
          </p:cNvPr>
          <p:cNvSpPr>
            <a:spLocks noGrp="1"/>
          </p:cNvSpPr>
          <p:nvPr>
            <p:ph sz="half" idx="2"/>
          </p:nvPr>
        </p:nvSpPr>
        <p:spPr>
          <a:xfrm>
            <a:off x="3779912" y="1319644"/>
            <a:ext cx="5184576" cy="4989676"/>
          </a:xfrm>
          <a:prstGeom prst="rect">
            <a:avLst/>
          </a:prstGeom>
        </p:spPr>
        <p:txBody>
          <a:bodyPr>
            <a:normAutofit fontScale="25000" lnSpcReduction="20000"/>
          </a:bodyPr>
          <a:lstStyle/>
          <a:p>
            <a:pPr marL="0" indent="0" algn="ctr">
              <a:buNone/>
            </a:pPr>
            <a:r>
              <a:rPr lang="en-GB" sz="7200" b="1" dirty="0">
                <a:solidFill>
                  <a:schemeClr val="tx2"/>
                </a:solidFill>
              </a:rPr>
              <a:t>Stable Bandages</a:t>
            </a:r>
          </a:p>
          <a:p>
            <a:pPr marL="0" indent="0">
              <a:buNone/>
            </a:pPr>
            <a:endParaRPr lang="en-GB" sz="2900" b="1" dirty="0">
              <a:solidFill>
                <a:schemeClr val="tx2"/>
              </a:solidFill>
            </a:endParaRPr>
          </a:p>
          <a:p>
            <a:pPr marL="0" indent="0">
              <a:buNone/>
            </a:pPr>
            <a:r>
              <a:rPr lang="en-GB" sz="6400" dirty="0">
                <a:solidFill>
                  <a:schemeClr val="tx2"/>
                </a:solidFill>
              </a:rPr>
              <a:t>1.Wrap the padding around the leg so the overlap is facing the back of your horse</a:t>
            </a:r>
          </a:p>
          <a:p>
            <a:pPr marL="0" indent="0">
              <a:buNone/>
            </a:pPr>
            <a:endParaRPr lang="en-GB" sz="6400" dirty="0">
              <a:solidFill>
                <a:schemeClr val="tx2"/>
              </a:solidFill>
            </a:endParaRPr>
          </a:p>
          <a:p>
            <a:pPr marL="0" indent="0">
              <a:buNone/>
            </a:pPr>
            <a:r>
              <a:rPr lang="en-GB" sz="6400" dirty="0">
                <a:solidFill>
                  <a:schemeClr val="tx2"/>
                </a:solidFill>
              </a:rPr>
              <a:t>2.Holding the padding in place start your bandage half way down the cannon bone, unrolling the</a:t>
            </a:r>
          </a:p>
          <a:p>
            <a:pPr marL="0" indent="0">
              <a:buNone/>
            </a:pPr>
            <a:r>
              <a:rPr lang="en-GB" sz="6400" dirty="0">
                <a:solidFill>
                  <a:schemeClr val="tx2"/>
                </a:solidFill>
              </a:rPr>
              <a:t> bandage from the front to the back of the leg</a:t>
            </a:r>
          </a:p>
          <a:p>
            <a:pPr marL="0" indent="0">
              <a:buNone/>
            </a:pPr>
            <a:endParaRPr lang="en-GB" sz="6400" dirty="0">
              <a:solidFill>
                <a:schemeClr val="tx2"/>
              </a:solidFill>
            </a:endParaRPr>
          </a:p>
          <a:p>
            <a:pPr marL="0" indent="0">
              <a:buNone/>
            </a:pPr>
            <a:r>
              <a:rPr lang="en-GB" sz="6400" dirty="0">
                <a:solidFill>
                  <a:schemeClr val="tx2"/>
                </a:solidFill>
              </a:rPr>
              <a:t>3.Take care to avoid any wrinkles or folds in the padding or bandage which will create pressure points on the leg</a:t>
            </a:r>
          </a:p>
          <a:p>
            <a:pPr marL="0" indent="0">
              <a:buNone/>
            </a:pPr>
            <a:endParaRPr lang="en-GB" sz="6400" dirty="0">
              <a:solidFill>
                <a:schemeClr val="tx2"/>
              </a:solidFill>
            </a:endParaRPr>
          </a:p>
          <a:p>
            <a:pPr marL="0" indent="0">
              <a:buNone/>
            </a:pPr>
            <a:r>
              <a:rPr lang="en-GB" sz="6400" dirty="0">
                <a:solidFill>
                  <a:schemeClr val="tx2"/>
                </a:solidFill>
              </a:rPr>
              <a:t>4.Continue down the leg with each layer overlapping the previous one by roughly half</a:t>
            </a:r>
          </a:p>
          <a:p>
            <a:pPr marL="0" indent="0">
              <a:buNone/>
            </a:pPr>
            <a:endParaRPr lang="en-GB" sz="6400" dirty="0">
              <a:solidFill>
                <a:schemeClr val="tx2"/>
              </a:solidFill>
            </a:endParaRPr>
          </a:p>
          <a:p>
            <a:pPr marL="0" indent="0">
              <a:buNone/>
            </a:pPr>
            <a:r>
              <a:rPr lang="en-GB" sz="6400" dirty="0">
                <a:solidFill>
                  <a:schemeClr val="tx2"/>
                </a:solidFill>
              </a:rPr>
              <a:t>5.Wrap the bandage under the fetlock and work your way back up the leg stopping below the knee or hock (if the bandage is very long you may need to continue back down the leg again)</a:t>
            </a:r>
          </a:p>
          <a:p>
            <a:pPr marL="0" indent="0">
              <a:buNone/>
            </a:pPr>
            <a:endParaRPr lang="en-GB" sz="6400" dirty="0">
              <a:solidFill>
                <a:schemeClr val="tx2"/>
              </a:solidFill>
            </a:endParaRPr>
          </a:p>
          <a:p>
            <a:pPr marL="0" indent="0">
              <a:buNone/>
            </a:pPr>
            <a:r>
              <a:rPr lang="en-GB" sz="6400" dirty="0">
                <a:solidFill>
                  <a:schemeClr val="tx2"/>
                </a:solidFill>
              </a:rPr>
              <a:t>6.Check the tension at the top and bottom of the bandage</a:t>
            </a:r>
          </a:p>
          <a:p>
            <a:pPr marL="0" indent="0">
              <a:buNone/>
            </a:pPr>
            <a:endParaRPr lang="en-GB" b="1" dirty="0">
              <a:solidFill>
                <a:schemeClr val="tx2"/>
              </a:solidFill>
            </a:endParaRPr>
          </a:p>
        </p:txBody>
      </p:sp>
    </p:spTree>
    <p:extLst>
      <p:ext uri="{BB962C8B-B14F-4D97-AF65-F5344CB8AC3E}">
        <p14:creationId xmlns:p14="http://schemas.microsoft.com/office/powerpoint/2010/main" val="2139312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D698F-8D30-48F2-A8BA-E738042721D7}"/>
              </a:ext>
            </a:extLst>
          </p:cNvPr>
          <p:cNvSpPr>
            <a:spLocks noGrp="1"/>
          </p:cNvSpPr>
          <p:nvPr>
            <p:ph type="title"/>
          </p:nvPr>
        </p:nvSpPr>
        <p:spPr/>
        <p:txBody>
          <a:bodyPr/>
          <a:lstStyle/>
          <a:p>
            <a:r>
              <a:rPr lang="en-GB" b="1" dirty="0">
                <a:solidFill>
                  <a:schemeClr val="tx2"/>
                </a:solidFill>
              </a:rPr>
              <a:t>Figure of eight bandage</a:t>
            </a:r>
          </a:p>
        </p:txBody>
      </p:sp>
      <p:pic>
        <p:nvPicPr>
          <p:cNvPr id="6" name="Content Placeholder 5" descr="A picture containing person, young, child, holding&#10;&#10;Description automatically generated">
            <a:extLst>
              <a:ext uri="{FF2B5EF4-FFF2-40B4-BE49-F238E27FC236}">
                <a16:creationId xmlns:a16="http://schemas.microsoft.com/office/drawing/2014/main" id="{B16291C8-9850-45D2-8B1C-D5B0B2A2A494}"/>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 r="30668"/>
          <a:stretch/>
        </p:blipFill>
        <p:spPr>
          <a:xfrm>
            <a:off x="967846" y="1600200"/>
            <a:ext cx="2091986" cy="4525963"/>
          </a:xfrm>
        </p:spPr>
      </p:pic>
      <p:sp>
        <p:nvSpPr>
          <p:cNvPr id="4" name="Content Placeholder 3">
            <a:extLst>
              <a:ext uri="{FF2B5EF4-FFF2-40B4-BE49-F238E27FC236}">
                <a16:creationId xmlns:a16="http://schemas.microsoft.com/office/drawing/2014/main" id="{60C7BE71-7200-45B8-B2C7-4FFCD3D3EE06}"/>
              </a:ext>
            </a:extLst>
          </p:cNvPr>
          <p:cNvSpPr>
            <a:spLocks noGrp="1"/>
          </p:cNvSpPr>
          <p:nvPr>
            <p:ph sz="half" idx="2"/>
          </p:nvPr>
        </p:nvSpPr>
        <p:spPr>
          <a:xfrm>
            <a:off x="3275856" y="1600203"/>
            <a:ext cx="5410944" cy="4525963"/>
          </a:xfrm>
        </p:spPr>
        <p:txBody>
          <a:bodyPr>
            <a:normAutofit fontScale="47500" lnSpcReduction="20000"/>
          </a:bodyPr>
          <a:lstStyle/>
          <a:p>
            <a:pPr lvl="0"/>
            <a:r>
              <a:rPr lang="en-GB" sz="3600" dirty="0">
                <a:solidFill>
                  <a:schemeClr val="tx2"/>
                </a:solidFill>
              </a:rPr>
              <a:t>Start above the joint </a:t>
            </a:r>
          </a:p>
          <a:p>
            <a:pPr marL="0" lvl="0" indent="0">
              <a:buNone/>
            </a:pPr>
            <a:endParaRPr lang="en-GB" sz="3600" dirty="0">
              <a:solidFill>
                <a:schemeClr val="tx2"/>
              </a:solidFill>
            </a:endParaRPr>
          </a:p>
          <a:p>
            <a:pPr lvl="0"/>
            <a:r>
              <a:rPr lang="en-GB" sz="3600" dirty="0">
                <a:solidFill>
                  <a:schemeClr val="tx2"/>
                </a:solidFill>
              </a:rPr>
              <a:t>Wrap the bandage around the leg, from front to back, several times to secure it </a:t>
            </a:r>
          </a:p>
          <a:p>
            <a:pPr marL="0" lvl="0" indent="0">
              <a:buNone/>
            </a:pPr>
            <a:endParaRPr lang="en-GB" sz="3600" dirty="0">
              <a:solidFill>
                <a:schemeClr val="tx2"/>
              </a:solidFill>
            </a:endParaRPr>
          </a:p>
          <a:p>
            <a:pPr lvl="0"/>
            <a:r>
              <a:rPr lang="en-GB" sz="3600" dirty="0">
                <a:solidFill>
                  <a:schemeClr val="tx2"/>
                </a:solidFill>
              </a:rPr>
              <a:t>Take the bandage diagonally across the front of the joint </a:t>
            </a:r>
          </a:p>
          <a:p>
            <a:pPr marL="0" lvl="0" indent="0">
              <a:buNone/>
            </a:pPr>
            <a:endParaRPr lang="en-GB" sz="3600" dirty="0">
              <a:solidFill>
                <a:schemeClr val="tx2"/>
              </a:solidFill>
            </a:endParaRPr>
          </a:p>
          <a:p>
            <a:pPr lvl="0"/>
            <a:r>
              <a:rPr lang="en-GB" sz="3600" dirty="0">
                <a:solidFill>
                  <a:schemeClr val="tx2"/>
                </a:solidFill>
              </a:rPr>
              <a:t>Wrap the bandage around the cannon bone below the joint to secure it, taking care not to cover any protruding bones at the back of the knee or at the side of the hock </a:t>
            </a:r>
          </a:p>
          <a:p>
            <a:pPr marL="0" lvl="0" indent="0">
              <a:buNone/>
            </a:pPr>
            <a:endParaRPr lang="en-GB" sz="3600" dirty="0">
              <a:solidFill>
                <a:schemeClr val="tx2"/>
              </a:solidFill>
            </a:endParaRPr>
          </a:p>
          <a:p>
            <a:pPr lvl="0"/>
            <a:r>
              <a:rPr lang="en-GB" sz="3600" dirty="0">
                <a:solidFill>
                  <a:schemeClr val="tx2"/>
                </a:solidFill>
              </a:rPr>
              <a:t>Take the bandage diagonally back across the joint to the top</a:t>
            </a:r>
          </a:p>
          <a:p>
            <a:pPr marL="0" lvl="0" indent="0">
              <a:buNone/>
            </a:pPr>
            <a:endParaRPr lang="en-GB" sz="3600" dirty="0">
              <a:solidFill>
                <a:schemeClr val="tx2"/>
              </a:solidFill>
            </a:endParaRPr>
          </a:p>
          <a:p>
            <a:pPr lvl="0"/>
            <a:r>
              <a:rPr lang="en-GB" sz="3600" dirty="0">
                <a:solidFill>
                  <a:schemeClr val="tx2"/>
                </a:solidFill>
              </a:rPr>
              <a:t>Repeat this figure of eight movement until the bandage is secure </a:t>
            </a:r>
          </a:p>
          <a:p>
            <a:endParaRPr lang="en-GB" dirty="0"/>
          </a:p>
        </p:txBody>
      </p:sp>
    </p:spTree>
    <p:extLst>
      <p:ext uri="{BB962C8B-B14F-4D97-AF65-F5344CB8AC3E}">
        <p14:creationId xmlns:p14="http://schemas.microsoft.com/office/powerpoint/2010/main" val="2588751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24B9-E0A6-4835-B76F-BA219E4B9AF4}"/>
              </a:ext>
            </a:extLst>
          </p:cNvPr>
          <p:cNvSpPr>
            <a:spLocks noGrp="1"/>
          </p:cNvSpPr>
          <p:nvPr>
            <p:ph type="title"/>
          </p:nvPr>
        </p:nvSpPr>
        <p:spPr>
          <a:xfrm>
            <a:off x="457200" y="274638"/>
            <a:ext cx="8229600" cy="1143000"/>
          </a:xfrm>
          <a:prstGeom prst="rect">
            <a:avLst/>
          </a:prstGeom>
        </p:spPr>
        <p:txBody>
          <a:bodyPr anchor="ctr">
            <a:normAutofit/>
          </a:bodyPr>
          <a:lstStyle/>
          <a:p>
            <a:r>
              <a:rPr lang="en-GB" b="1" dirty="0">
                <a:solidFill>
                  <a:schemeClr val="tx2"/>
                </a:solidFill>
              </a:rPr>
              <a:t>Hoof poultice</a:t>
            </a:r>
          </a:p>
        </p:txBody>
      </p:sp>
      <p:sp>
        <p:nvSpPr>
          <p:cNvPr id="4" name="Content Placeholder 3">
            <a:extLst>
              <a:ext uri="{FF2B5EF4-FFF2-40B4-BE49-F238E27FC236}">
                <a16:creationId xmlns:a16="http://schemas.microsoft.com/office/drawing/2014/main" id="{A155B8D6-CC53-4726-8F5F-8633E12B1390}"/>
              </a:ext>
            </a:extLst>
          </p:cNvPr>
          <p:cNvSpPr>
            <a:spLocks noGrp="1"/>
          </p:cNvSpPr>
          <p:nvPr>
            <p:ph sz="half" idx="1"/>
          </p:nvPr>
        </p:nvSpPr>
        <p:spPr>
          <a:xfrm>
            <a:off x="457200" y="1600203"/>
            <a:ext cx="4038600" cy="4525963"/>
          </a:xfrm>
          <a:prstGeom prst="rect">
            <a:avLst/>
          </a:prstGeom>
        </p:spPr>
        <p:txBody>
          <a:bodyPr>
            <a:normAutofit/>
          </a:bodyPr>
          <a:lstStyle/>
          <a:p>
            <a:pPr lvl="0">
              <a:lnSpc>
                <a:spcPct val="90000"/>
              </a:lnSpc>
              <a:buFont typeface="+mj-lt"/>
              <a:buAutoNum type="arabicPeriod"/>
            </a:pPr>
            <a:r>
              <a:rPr lang="en-GB" sz="1800" dirty="0">
                <a:solidFill>
                  <a:schemeClr val="tx2"/>
                </a:solidFill>
              </a:rPr>
              <a:t>Tie your horse up on a clean, dry surface or ask someone to hold him for you</a:t>
            </a:r>
          </a:p>
          <a:p>
            <a:pPr lvl="0">
              <a:lnSpc>
                <a:spcPct val="90000"/>
              </a:lnSpc>
              <a:buFont typeface="+mj-lt"/>
              <a:buAutoNum type="arabicPeriod"/>
            </a:pPr>
            <a:r>
              <a:rPr lang="en-GB" sz="1800" dirty="0">
                <a:solidFill>
                  <a:schemeClr val="tx2"/>
                </a:solidFill>
              </a:rPr>
              <a:t>Hold the foot up as if you were removing a shoe to leave both hands free </a:t>
            </a:r>
          </a:p>
          <a:p>
            <a:pPr lvl="0">
              <a:lnSpc>
                <a:spcPct val="90000"/>
              </a:lnSpc>
              <a:buFont typeface="+mj-lt"/>
              <a:buAutoNum type="arabicPeriod"/>
            </a:pPr>
            <a:r>
              <a:rPr lang="en-GB" sz="1800" dirty="0">
                <a:solidFill>
                  <a:schemeClr val="tx2"/>
                </a:solidFill>
              </a:rPr>
              <a:t>Clean the foot thoroughly to remove any mud or debris </a:t>
            </a:r>
          </a:p>
          <a:p>
            <a:pPr lvl="0">
              <a:lnSpc>
                <a:spcPct val="90000"/>
              </a:lnSpc>
              <a:buFont typeface="+mj-lt"/>
              <a:buAutoNum type="arabicPeriod"/>
            </a:pPr>
            <a:r>
              <a:rPr lang="en-GB" sz="1800" dirty="0">
                <a:solidFill>
                  <a:schemeClr val="tx2"/>
                </a:solidFill>
              </a:rPr>
              <a:t>Apply the poultice placing it with the shiny side facing upwards and place the layer of plastic over it </a:t>
            </a:r>
          </a:p>
          <a:p>
            <a:pPr lvl="0">
              <a:lnSpc>
                <a:spcPct val="90000"/>
              </a:lnSpc>
              <a:buFont typeface="+mj-lt"/>
              <a:buAutoNum type="arabicPeriod"/>
            </a:pPr>
            <a:r>
              <a:rPr lang="en-GB" sz="1800" dirty="0">
                <a:solidFill>
                  <a:schemeClr val="tx2"/>
                </a:solidFill>
              </a:rPr>
              <a:t>Wrap enough self -adhesive bandage around the whole hoof to keep the pad in place </a:t>
            </a:r>
          </a:p>
          <a:p>
            <a:pPr lvl="0">
              <a:lnSpc>
                <a:spcPct val="90000"/>
              </a:lnSpc>
              <a:buFont typeface="+mj-lt"/>
              <a:buAutoNum type="arabicPeriod"/>
            </a:pPr>
            <a:r>
              <a:rPr lang="en-GB" sz="1800" dirty="0">
                <a:solidFill>
                  <a:schemeClr val="tx2"/>
                </a:solidFill>
              </a:rPr>
              <a:t>Wrap the tape on top of the bandage to help keep it place</a:t>
            </a:r>
          </a:p>
        </p:txBody>
      </p:sp>
      <p:pic>
        <p:nvPicPr>
          <p:cNvPr id="6" name="Content Placeholder 5" descr="A close up of feet wearing blue and black shoes&#10;&#10;Description automatically generated">
            <a:extLst>
              <a:ext uri="{FF2B5EF4-FFF2-40B4-BE49-F238E27FC236}">
                <a16:creationId xmlns:a16="http://schemas.microsoft.com/office/drawing/2014/main" id="{14E5C1E4-D7EE-467B-8379-B40EA75BF42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193" r="32468" b="1"/>
          <a:stretch/>
        </p:blipFill>
        <p:spPr>
          <a:xfrm>
            <a:off x="4648200" y="1600203"/>
            <a:ext cx="4038600" cy="4525963"/>
          </a:xfrm>
          <a:prstGeom prst="rect">
            <a:avLst/>
          </a:prstGeom>
          <a:noFill/>
        </p:spPr>
      </p:pic>
    </p:spTree>
    <p:extLst>
      <p:ext uri="{BB962C8B-B14F-4D97-AF65-F5344CB8AC3E}">
        <p14:creationId xmlns:p14="http://schemas.microsoft.com/office/powerpoint/2010/main" val="2307949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EA87-C444-4A61-A8A4-6E4E79FDD2D8}"/>
              </a:ext>
            </a:extLst>
          </p:cNvPr>
          <p:cNvSpPr>
            <a:spLocks noGrp="1"/>
          </p:cNvSpPr>
          <p:nvPr>
            <p:ph type="title"/>
          </p:nvPr>
        </p:nvSpPr>
        <p:spPr/>
        <p:txBody>
          <a:bodyPr/>
          <a:lstStyle/>
          <a:p>
            <a:r>
              <a:rPr lang="en-GB" b="1" dirty="0">
                <a:solidFill>
                  <a:schemeClr val="tx2"/>
                </a:solidFill>
              </a:rPr>
              <a:t>Taking TPR</a:t>
            </a:r>
          </a:p>
        </p:txBody>
      </p:sp>
      <p:sp>
        <p:nvSpPr>
          <p:cNvPr id="3" name="Content Placeholder 2">
            <a:extLst>
              <a:ext uri="{FF2B5EF4-FFF2-40B4-BE49-F238E27FC236}">
                <a16:creationId xmlns:a16="http://schemas.microsoft.com/office/drawing/2014/main" id="{C063EE15-97F4-436A-9A93-806B4C5FF8CF}"/>
              </a:ext>
            </a:extLst>
          </p:cNvPr>
          <p:cNvSpPr>
            <a:spLocks noGrp="1"/>
          </p:cNvSpPr>
          <p:nvPr>
            <p:ph idx="1"/>
          </p:nvPr>
        </p:nvSpPr>
        <p:spPr/>
        <p:txBody>
          <a:bodyPr/>
          <a:lstStyle/>
          <a:p>
            <a:r>
              <a:rPr lang="en-GB" dirty="0">
                <a:solidFill>
                  <a:schemeClr val="tx2"/>
                </a:solidFill>
              </a:rPr>
              <a:t>Normal Guidelines for horses:</a:t>
            </a:r>
          </a:p>
          <a:p>
            <a:r>
              <a:rPr lang="en-GB" dirty="0">
                <a:solidFill>
                  <a:schemeClr val="tx2"/>
                </a:solidFill>
              </a:rPr>
              <a:t>Temperature</a:t>
            </a:r>
          </a:p>
          <a:p>
            <a:r>
              <a:rPr lang="en-GB" dirty="0">
                <a:solidFill>
                  <a:schemeClr val="tx2"/>
                </a:solidFill>
              </a:rPr>
              <a:t>37.5-38.3⁰C (99.5 – 101.5⁰F)</a:t>
            </a:r>
          </a:p>
          <a:p>
            <a:r>
              <a:rPr lang="en-GB" dirty="0">
                <a:solidFill>
                  <a:schemeClr val="tx2"/>
                </a:solidFill>
              </a:rPr>
              <a:t>Respiration</a:t>
            </a:r>
          </a:p>
          <a:p>
            <a:r>
              <a:rPr lang="en-GB" dirty="0">
                <a:solidFill>
                  <a:schemeClr val="tx2"/>
                </a:solidFill>
              </a:rPr>
              <a:t>8-16 breaths per minute</a:t>
            </a:r>
          </a:p>
          <a:p>
            <a:r>
              <a:rPr lang="en-GB" dirty="0">
                <a:solidFill>
                  <a:schemeClr val="tx2"/>
                </a:solidFill>
              </a:rPr>
              <a:t>Pulse</a:t>
            </a:r>
          </a:p>
          <a:p>
            <a:r>
              <a:rPr lang="en-GB" dirty="0">
                <a:solidFill>
                  <a:schemeClr val="tx2"/>
                </a:solidFill>
              </a:rPr>
              <a:t>28-44 beats per minute</a:t>
            </a:r>
          </a:p>
        </p:txBody>
      </p:sp>
    </p:spTree>
    <p:extLst>
      <p:ext uri="{BB962C8B-B14F-4D97-AF65-F5344CB8AC3E}">
        <p14:creationId xmlns:p14="http://schemas.microsoft.com/office/powerpoint/2010/main" val="184908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4C55-C7FC-4223-96A3-2025F0693F63}"/>
              </a:ext>
            </a:extLst>
          </p:cNvPr>
          <p:cNvSpPr>
            <a:spLocks noGrp="1"/>
          </p:cNvSpPr>
          <p:nvPr>
            <p:ph type="title"/>
          </p:nvPr>
        </p:nvSpPr>
        <p:spPr>
          <a:xfrm>
            <a:off x="457200" y="274638"/>
            <a:ext cx="8229600" cy="1143000"/>
          </a:xfrm>
          <a:prstGeom prst="rect">
            <a:avLst/>
          </a:prstGeom>
        </p:spPr>
        <p:txBody>
          <a:bodyPr anchor="ctr">
            <a:normAutofit/>
          </a:bodyPr>
          <a:lstStyle/>
          <a:p>
            <a:r>
              <a:rPr lang="en-GB" b="1" dirty="0">
                <a:solidFill>
                  <a:schemeClr val="tx2"/>
                </a:solidFill>
              </a:rPr>
              <a:t>Tubbing</a:t>
            </a:r>
          </a:p>
        </p:txBody>
      </p:sp>
      <p:pic>
        <p:nvPicPr>
          <p:cNvPr id="6" name="Content Placeholder 5" descr="A picture containing outdoor, fountain, standing, dog&#10;&#10;Description automatically generated">
            <a:extLst>
              <a:ext uri="{FF2B5EF4-FFF2-40B4-BE49-F238E27FC236}">
                <a16:creationId xmlns:a16="http://schemas.microsoft.com/office/drawing/2014/main" id="{5811AAD1-8AEF-480F-9B3F-77321A69AD2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1762" r="18675" b="-1"/>
          <a:stretch/>
        </p:blipFill>
        <p:spPr>
          <a:xfrm>
            <a:off x="457200" y="1600203"/>
            <a:ext cx="4038600" cy="4525963"/>
          </a:xfrm>
          <a:prstGeom prst="rect">
            <a:avLst/>
          </a:prstGeom>
          <a:noFill/>
        </p:spPr>
      </p:pic>
      <p:sp>
        <p:nvSpPr>
          <p:cNvPr id="11" name="Content Placeholder 3">
            <a:extLst>
              <a:ext uri="{FF2B5EF4-FFF2-40B4-BE49-F238E27FC236}">
                <a16:creationId xmlns:a16="http://schemas.microsoft.com/office/drawing/2014/main" id="{8FA91EDC-2361-47E9-BAF7-F5E7360E06A9}"/>
              </a:ext>
            </a:extLst>
          </p:cNvPr>
          <p:cNvSpPr>
            <a:spLocks noGrp="1"/>
          </p:cNvSpPr>
          <p:nvPr>
            <p:ph sz="half" idx="2"/>
          </p:nvPr>
        </p:nvSpPr>
        <p:spPr>
          <a:xfrm>
            <a:off x="4648200" y="1600203"/>
            <a:ext cx="4038600" cy="4525963"/>
          </a:xfrm>
        </p:spPr>
        <p:txBody>
          <a:bodyPr>
            <a:normAutofit fontScale="70000" lnSpcReduction="20000"/>
          </a:bodyPr>
          <a:lstStyle/>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Collect the equipment you need</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Ask someone to hold your horse or cross tie him somewhere safe</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Pick out the foot and scrub it clean</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Position the bucket and place your horse’s foot in</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Add the water and check the depth of the water </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Add Epsom salts as required to create a sludge in the bottom of the bucket</a:t>
            </a:r>
          </a:p>
          <a:p>
            <a:endParaRPr lang="en-US" dirty="0"/>
          </a:p>
        </p:txBody>
      </p:sp>
    </p:spTree>
    <p:extLst>
      <p:ext uri="{BB962C8B-B14F-4D97-AF65-F5344CB8AC3E}">
        <p14:creationId xmlns:p14="http://schemas.microsoft.com/office/powerpoint/2010/main" val="3656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2250-2905-4870-AF4E-227C0C849847}"/>
              </a:ext>
            </a:extLst>
          </p:cNvPr>
          <p:cNvSpPr>
            <a:spLocks noGrp="1"/>
          </p:cNvSpPr>
          <p:nvPr>
            <p:ph type="title"/>
          </p:nvPr>
        </p:nvSpPr>
        <p:spPr>
          <a:xfrm>
            <a:off x="457200" y="274638"/>
            <a:ext cx="8229600" cy="1143000"/>
          </a:xfrm>
          <a:prstGeom prst="rect">
            <a:avLst/>
          </a:prstGeom>
        </p:spPr>
        <p:txBody>
          <a:bodyPr anchor="ctr">
            <a:normAutofit/>
          </a:bodyPr>
          <a:lstStyle/>
          <a:p>
            <a:r>
              <a:rPr lang="en-GB" b="1" dirty="0">
                <a:solidFill>
                  <a:schemeClr val="tx2"/>
                </a:solidFill>
              </a:rPr>
              <a:t>Cold Hosing</a:t>
            </a:r>
          </a:p>
        </p:txBody>
      </p:sp>
      <p:sp>
        <p:nvSpPr>
          <p:cNvPr id="11" name="Content Placeholder 2">
            <a:extLst>
              <a:ext uri="{FF2B5EF4-FFF2-40B4-BE49-F238E27FC236}">
                <a16:creationId xmlns:a16="http://schemas.microsoft.com/office/drawing/2014/main" id="{4DA62A0E-3B42-497C-B61D-A43417C6D0C2}"/>
              </a:ext>
            </a:extLst>
          </p:cNvPr>
          <p:cNvSpPr>
            <a:spLocks noGrp="1"/>
          </p:cNvSpPr>
          <p:nvPr>
            <p:ph sz="half" idx="1"/>
          </p:nvPr>
        </p:nvSpPr>
        <p:spPr>
          <a:xfrm>
            <a:off x="457200" y="1600203"/>
            <a:ext cx="4038600" cy="4525963"/>
          </a:xfrm>
        </p:spPr>
        <p:txBody>
          <a:bodyPr>
            <a:normAutofit fontScale="70000" lnSpcReduction="20000"/>
          </a:bodyPr>
          <a:lstStyle/>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Hold your horse</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Turn the hose on to a slow trickle and start at the hoof </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Slowly work your way up allowing the horse to get used to the feeling of the water</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Aim the flow of water slightly above the swelling  </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Increase the pressure slightly to a steady flow </a:t>
            </a:r>
          </a:p>
          <a:p>
            <a:pPr lvl="0">
              <a:lnSpc>
                <a:spcPct val="115000"/>
              </a:lnSpc>
              <a:buFont typeface="+mj-lt"/>
              <a:buAutoNum type="arabicPeriod"/>
            </a:pPr>
            <a:r>
              <a:rPr lang="en-GB" dirty="0">
                <a:solidFill>
                  <a:schemeClr val="tx2"/>
                </a:solidFill>
                <a:latin typeface="Calibri" panose="020F0502020204030204" pitchFamily="34" charset="0"/>
                <a:ea typeface="Calibri" panose="020F0502020204030204" pitchFamily="34" charset="0"/>
                <a:cs typeface="Times New Roman" panose="02020603050405020304" pitchFamily="18" charset="0"/>
              </a:rPr>
              <a:t>Your vet will advise you on how long to cold hose for but it will usually be between five to ten minutes</a:t>
            </a:r>
          </a:p>
        </p:txBody>
      </p:sp>
      <p:pic>
        <p:nvPicPr>
          <p:cNvPr id="6" name="Content Placeholder 5" descr="A person posing for the camera&#10;&#10;Description automatically generated">
            <a:extLst>
              <a:ext uri="{FF2B5EF4-FFF2-40B4-BE49-F238E27FC236}">
                <a16:creationId xmlns:a16="http://schemas.microsoft.com/office/drawing/2014/main" id="{E2838B1B-396A-4FC3-B4B1-92A81F7F006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7457" r="13205" b="1"/>
          <a:stretch/>
        </p:blipFill>
        <p:spPr>
          <a:xfrm>
            <a:off x="4648200" y="1600203"/>
            <a:ext cx="4038600" cy="4525963"/>
          </a:xfrm>
          <a:prstGeom prst="rect">
            <a:avLst/>
          </a:prstGeom>
          <a:noFill/>
        </p:spPr>
      </p:pic>
    </p:spTree>
    <p:extLst>
      <p:ext uri="{BB962C8B-B14F-4D97-AF65-F5344CB8AC3E}">
        <p14:creationId xmlns:p14="http://schemas.microsoft.com/office/powerpoint/2010/main" val="415936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063F-B64D-4C67-92EF-732E9A381EAD}"/>
              </a:ext>
            </a:extLst>
          </p:cNvPr>
          <p:cNvSpPr>
            <a:spLocks noGrp="1"/>
          </p:cNvSpPr>
          <p:nvPr>
            <p:ph type="title"/>
          </p:nvPr>
        </p:nvSpPr>
        <p:spPr>
          <a:xfrm>
            <a:off x="457200" y="274638"/>
            <a:ext cx="8229600" cy="1143000"/>
          </a:xfrm>
          <a:prstGeom prst="rect">
            <a:avLst/>
          </a:prstGeom>
        </p:spPr>
        <p:txBody>
          <a:bodyPr anchor="ctr">
            <a:normAutofit/>
          </a:bodyPr>
          <a:lstStyle/>
          <a:p>
            <a:r>
              <a:rPr lang="en-GB" b="1"/>
              <a:t>Box rest</a:t>
            </a:r>
          </a:p>
        </p:txBody>
      </p:sp>
      <p:pic>
        <p:nvPicPr>
          <p:cNvPr id="14" name="Content Placeholder 13" descr="A horse sticking its head through a fence&#10;&#10;Description automatically generated">
            <a:extLst>
              <a:ext uri="{FF2B5EF4-FFF2-40B4-BE49-F238E27FC236}">
                <a16:creationId xmlns:a16="http://schemas.microsoft.com/office/drawing/2014/main" id="{7CD12794-F872-415B-AB7B-0C3F6E2353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2262" y="1600200"/>
            <a:ext cx="6799476" cy="4525963"/>
          </a:xfrm>
        </p:spPr>
      </p:pic>
    </p:spTree>
    <p:extLst>
      <p:ext uri="{BB962C8B-B14F-4D97-AF65-F5344CB8AC3E}">
        <p14:creationId xmlns:p14="http://schemas.microsoft.com/office/powerpoint/2010/main" val="141919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42D1-41A6-4AFB-8FA8-1A0DA3359439}"/>
              </a:ext>
            </a:extLst>
          </p:cNvPr>
          <p:cNvSpPr>
            <a:spLocks noGrp="1"/>
          </p:cNvSpPr>
          <p:nvPr>
            <p:ph type="title"/>
          </p:nvPr>
        </p:nvSpPr>
        <p:spPr/>
        <p:txBody>
          <a:bodyPr/>
          <a:lstStyle/>
          <a:p>
            <a:r>
              <a:rPr lang="en-GB" b="1" dirty="0">
                <a:solidFill>
                  <a:schemeClr val="tx2"/>
                </a:solidFill>
              </a:rPr>
              <a:t>Temperature</a:t>
            </a:r>
          </a:p>
        </p:txBody>
      </p:sp>
      <p:sp>
        <p:nvSpPr>
          <p:cNvPr id="3" name="Content Placeholder 2">
            <a:extLst>
              <a:ext uri="{FF2B5EF4-FFF2-40B4-BE49-F238E27FC236}">
                <a16:creationId xmlns:a16="http://schemas.microsoft.com/office/drawing/2014/main" id="{12C60FF3-A7AB-484E-BF69-83CFD63D73DC}"/>
              </a:ext>
            </a:extLst>
          </p:cNvPr>
          <p:cNvSpPr>
            <a:spLocks noGrp="1"/>
          </p:cNvSpPr>
          <p:nvPr>
            <p:ph idx="1"/>
          </p:nvPr>
        </p:nvSpPr>
        <p:spPr/>
        <p:txBody>
          <a:bodyPr>
            <a:normAutofit fontScale="85000" lnSpcReduction="10000"/>
          </a:bodyPr>
          <a:lstStyle/>
          <a:p>
            <a:r>
              <a:rPr lang="en-GB" dirty="0">
                <a:solidFill>
                  <a:schemeClr val="tx2"/>
                </a:solidFill>
              </a:rPr>
              <a:t>Tie your horse up</a:t>
            </a:r>
          </a:p>
          <a:p>
            <a:r>
              <a:rPr lang="en-GB" dirty="0">
                <a:solidFill>
                  <a:schemeClr val="tx2"/>
                </a:solidFill>
              </a:rPr>
              <a:t>Switch on thermometer and put some petroleum jelly on tip</a:t>
            </a:r>
          </a:p>
          <a:p>
            <a:r>
              <a:rPr lang="en-GB" dirty="0">
                <a:solidFill>
                  <a:schemeClr val="tx2"/>
                </a:solidFill>
              </a:rPr>
              <a:t>Stand to the side of your horse’s quarters and gently move the tail out of the way</a:t>
            </a:r>
          </a:p>
          <a:p>
            <a:r>
              <a:rPr lang="en-GB" dirty="0">
                <a:solidFill>
                  <a:schemeClr val="tx2"/>
                </a:solidFill>
              </a:rPr>
              <a:t>Carefully insert the thermometer in to the anus and gently press it against the wall of the rectum</a:t>
            </a:r>
          </a:p>
          <a:p>
            <a:r>
              <a:rPr lang="en-GB" dirty="0">
                <a:solidFill>
                  <a:schemeClr val="tx2"/>
                </a:solidFill>
              </a:rPr>
              <a:t>Hold the thermometer there until it beeps and then gently remove it</a:t>
            </a:r>
          </a:p>
          <a:p>
            <a:r>
              <a:rPr lang="en-GB" dirty="0">
                <a:solidFill>
                  <a:schemeClr val="tx2"/>
                </a:solidFill>
              </a:rPr>
              <a:t>Read the result and thoroughly clean the thermometer</a:t>
            </a:r>
          </a:p>
        </p:txBody>
      </p:sp>
    </p:spTree>
    <p:extLst>
      <p:ext uri="{BB962C8B-B14F-4D97-AF65-F5344CB8AC3E}">
        <p14:creationId xmlns:p14="http://schemas.microsoft.com/office/powerpoint/2010/main" val="422485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CC57B-8307-4536-80FF-9EB3B7FF5C7A}"/>
              </a:ext>
            </a:extLst>
          </p:cNvPr>
          <p:cNvSpPr>
            <a:spLocks noGrp="1"/>
          </p:cNvSpPr>
          <p:nvPr>
            <p:ph type="title"/>
          </p:nvPr>
        </p:nvSpPr>
        <p:spPr/>
        <p:txBody>
          <a:bodyPr/>
          <a:lstStyle/>
          <a:p>
            <a:r>
              <a:rPr lang="en-GB" b="1" dirty="0">
                <a:solidFill>
                  <a:schemeClr val="tx2"/>
                </a:solidFill>
              </a:rPr>
              <a:t>Pulse</a:t>
            </a:r>
          </a:p>
        </p:txBody>
      </p:sp>
      <p:sp>
        <p:nvSpPr>
          <p:cNvPr id="3" name="Content Placeholder 2">
            <a:extLst>
              <a:ext uri="{FF2B5EF4-FFF2-40B4-BE49-F238E27FC236}">
                <a16:creationId xmlns:a16="http://schemas.microsoft.com/office/drawing/2014/main" id="{C21F5FF3-C307-49BD-BA6A-3A9FBB9DAAE5}"/>
              </a:ext>
            </a:extLst>
          </p:cNvPr>
          <p:cNvSpPr>
            <a:spLocks noGrp="1"/>
          </p:cNvSpPr>
          <p:nvPr>
            <p:ph idx="1"/>
          </p:nvPr>
        </p:nvSpPr>
        <p:spPr/>
        <p:txBody>
          <a:bodyPr/>
          <a:lstStyle/>
          <a:p>
            <a:r>
              <a:rPr lang="en-GB" dirty="0">
                <a:solidFill>
                  <a:schemeClr val="tx2"/>
                </a:solidFill>
              </a:rPr>
              <a:t>Put a headcollar on your horse and tie him up</a:t>
            </a:r>
          </a:p>
          <a:p>
            <a:r>
              <a:rPr lang="en-GB" dirty="0">
                <a:solidFill>
                  <a:schemeClr val="tx2"/>
                </a:solidFill>
              </a:rPr>
              <a:t>Stand to the side where you can see his flanks rising and falling</a:t>
            </a:r>
          </a:p>
          <a:p>
            <a:r>
              <a:rPr lang="en-GB" dirty="0">
                <a:solidFill>
                  <a:schemeClr val="tx2"/>
                </a:solidFill>
              </a:rPr>
              <a:t>A rise and fall counts as one breath</a:t>
            </a:r>
          </a:p>
          <a:p>
            <a:r>
              <a:rPr lang="en-GB" dirty="0">
                <a:solidFill>
                  <a:schemeClr val="tx2"/>
                </a:solidFill>
              </a:rPr>
              <a:t>Count the number over a period of 30 seconds and multiple this by 2 to get the number per minute</a:t>
            </a:r>
          </a:p>
        </p:txBody>
      </p:sp>
    </p:spTree>
    <p:extLst>
      <p:ext uri="{BB962C8B-B14F-4D97-AF65-F5344CB8AC3E}">
        <p14:creationId xmlns:p14="http://schemas.microsoft.com/office/powerpoint/2010/main" val="246353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E91C-7491-4580-AD9C-A87D7AC9EEE6}"/>
              </a:ext>
            </a:extLst>
          </p:cNvPr>
          <p:cNvSpPr>
            <a:spLocks noGrp="1"/>
          </p:cNvSpPr>
          <p:nvPr>
            <p:ph type="title"/>
          </p:nvPr>
        </p:nvSpPr>
        <p:spPr/>
        <p:txBody>
          <a:bodyPr/>
          <a:lstStyle/>
          <a:p>
            <a:r>
              <a:rPr lang="en-GB" b="1" dirty="0">
                <a:solidFill>
                  <a:schemeClr val="tx2"/>
                </a:solidFill>
              </a:rPr>
              <a:t>Pulse</a:t>
            </a:r>
          </a:p>
        </p:txBody>
      </p:sp>
      <p:sp>
        <p:nvSpPr>
          <p:cNvPr id="3" name="Content Placeholder 2">
            <a:extLst>
              <a:ext uri="{FF2B5EF4-FFF2-40B4-BE49-F238E27FC236}">
                <a16:creationId xmlns:a16="http://schemas.microsoft.com/office/drawing/2014/main" id="{2D7716B6-3356-445D-A00D-45DE96AB6228}"/>
              </a:ext>
            </a:extLst>
          </p:cNvPr>
          <p:cNvSpPr>
            <a:spLocks noGrp="1"/>
          </p:cNvSpPr>
          <p:nvPr>
            <p:ph idx="1"/>
          </p:nvPr>
        </p:nvSpPr>
        <p:spPr/>
        <p:txBody>
          <a:bodyPr/>
          <a:lstStyle/>
          <a:p>
            <a:r>
              <a:rPr lang="en-GB" dirty="0">
                <a:solidFill>
                  <a:schemeClr val="tx2"/>
                </a:solidFill>
              </a:rPr>
              <a:t>Put headcollar on your horse and tie him up</a:t>
            </a:r>
          </a:p>
          <a:p>
            <a:r>
              <a:rPr lang="en-GB" dirty="0">
                <a:solidFill>
                  <a:schemeClr val="tx2"/>
                </a:solidFill>
              </a:rPr>
              <a:t>Stand next to his left shoulder</a:t>
            </a:r>
          </a:p>
          <a:p>
            <a:r>
              <a:rPr lang="en-GB" dirty="0">
                <a:solidFill>
                  <a:schemeClr val="tx2"/>
                </a:solidFill>
              </a:rPr>
              <a:t>Place stethoscope behind the left elbow</a:t>
            </a:r>
          </a:p>
          <a:p>
            <a:r>
              <a:rPr lang="en-GB" dirty="0">
                <a:solidFill>
                  <a:schemeClr val="tx2"/>
                </a:solidFill>
              </a:rPr>
              <a:t>You are listening for a ‘</a:t>
            </a:r>
            <a:r>
              <a:rPr lang="en-GB" dirty="0" err="1">
                <a:solidFill>
                  <a:schemeClr val="tx2"/>
                </a:solidFill>
              </a:rPr>
              <a:t>lub</a:t>
            </a:r>
            <a:r>
              <a:rPr lang="en-GB" dirty="0">
                <a:solidFill>
                  <a:schemeClr val="tx2"/>
                </a:solidFill>
              </a:rPr>
              <a:t>-dub’ sound</a:t>
            </a:r>
          </a:p>
          <a:p>
            <a:r>
              <a:rPr lang="en-GB" dirty="0">
                <a:solidFill>
                  <a:schemeClr val="tx2"/>
                </a:solidFill>
              </a:rPr>
              <a:t>Each ‘</a:t>
            </a:r>
            <a:r>
              <a:rPr lang="en-GB" dirty="0" err="1">
                <a:solidFill>
                  <a:schemeClr val="tx2"/>
                </a:solidFill>
              </a:rPr>
              <a:t>lub</a:t>
            </a:r>
            <a:r>
              <a:rPr lang="en-GB" dirty="0">
                <a:solidFill>
                  <a:schemeClr val="tx2"/>
                </a:solidFill>
              </a:rPr>
              <a:t>-dub’ is a beat</a:t>
            </a:r>
          </a:p>
          <a:p>
            <a:r>
              <a:rPr lang="en-GB" dirty="0">
                <a:solidFill>
                  <a:schemeClr val="tx2"/>
                </a:solidFill>
              </a:rPr>
              <a:t>Count the number for 15seconds and multiply by 4 to get the number of breaths per minute</a:t>
            </a:r>
          </a:p>
        </p:txBody>
      </p:sp>
    </p:spTree>
    <p:extLst>
      <p:ext uri="{BB962C8B-B14F-4D97-AF65-F5344CB8AC3E}">
        <p14:creationId xmlns:p14="http://schemas.microsoft.com/office/powerpoint/2010/main" val="353166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0F8A7-FA01-4F71-B814-062FBE3E1E9E}"/>
              </a:ext>
            </a:extLst>
          </p:cNvPr>
          <p:cNvSpPr>
            <a:spLocks noGrp="1"/>
          </p:cNvSpPr>
          <p:nvPr>
            <p:ph type="title"/>
          </p:nvPr>
        </p:nvSpPr>
        <p:spPr/>
        <p:txBody>
          <a:bodyPr/>
          <a:lstStyle/>
          <a:p>
            <a:r>
              <a:rPr lang="en-GB" b="1" dirty="0">
                <a:solidFill>
                  <a:schemeClr val="tx2"/>
                </a:solidFill>
              </a:rPr>
              <a:t>When to call the vet</a:t>
            </a:r>
          </a:p>
        </p:txBody>
      </p:sp>
      <p:sp>
        <p:nvSpPr>
          <p:cNvPr id="3" name="Content Placeholder 2">
            <a:extLst>
              <a:ext uri="{FF2B5EF4-FFF2-40B4-BE49-F238E27FC236}">
                <a16:creationId xmlns:a16="http://schemas.microsoft.com/office/drawing/2014/main" id="{E010E8EE-D519-4079-A941-E4FBA1BF1F2F}"/>
              </a:ext>
            </a:extLst>
          </p:cNvPr>
          <p:cNvSpPr>
            <a:spLocks noGrp="1"/>
          </p:cNvSpPr>
          <p:nvPr>
            <p:ph idx="1"/>
          </p:nvPr>
        </p:nvSpPr>
        <p:spPr/>
        <p:txBody>
          <a:bodyPr>
            <a:normAutofit fontScale="47500" lnSpcReduction="20000"/>
          </a:bodyPr>
          <a:lstStyle/>
          <a:p>
            <a:pPr marL="0" indent="0">
              <a:buNone/>
            </a:pPr>
            <a:r>
              <a:rPr lang="en-GB" dirty="0">
                <a:solidFill>
                  <a:schemeClr val="tx2"/>
                </a:solidFill>
              </a:rPr>
              <a:t>Reasons include:</a:t>
            </a:r>
          </a:p>
          <a:p>
            <a:pPr marL="0" indent="0">
              <a:buNone/>
            </a:pPr>
            <a:endParaRPr lang="en-GB" dirty="0">
              <a:solidFill>
                <a:schemeClr val="tx2"/>
              </a:solidFill>
            </a:endParaRPr>
          </a:p>
          <a:p>
            <a:pPr lvl="0"/>
            <a:r>
              <a:rPr lang="en-GB" dirty="0">
                <a:solidFill>
                  <a:schemeClr val="tx2"/>
                </a:solidFill>
              </a:rPr>
              <a:t>Heavy bleeding</a:t>
            </a:r>
          </a:p>
          <a:p>
            <a:pPr lvl="0"/>
            <a:r>
              <a:rPr lang="en-GB" dirty="0">
                <a:solidFill>
                  <a:schemeClr val="tx2"/>
                </a:solidFill>
              </a:rPr>
              <a:t>Wounds over a joint</a:t>
            </a:r>
            <a:r>
              <a:rPr lang="en-GB" b="1" dirty="0">
                <a:solidFill>
                  <a:schemeClr val="tx2"/>
                </a:solidFill>
              </a:rPr>
              <a:t> </a:t>
            </a:r>
            <a:r>
              <a:rPr lang="en-GB" dirty="0">
                <a:solidFill>
                  <a:schemeClr val="tx2"/>
                </a:solidFill>
              </a:rPr>
              <a:t>(especially if it is a puncture wound)</a:t>
            </a:r>
          </a:p>
          <a:p>
            <a:pPr lvl="0"/>
            <a:r>
              <a:rPr lang="en-GB" dirty="0">
                <a:solidFill>
                  <a:schemeClr val="tx2"/>
                </a:solidFill>
              </a:rPr>
              <a:t>Large wounds anywhere on the body or if any structures under the skin are visible such as bone, tendon or ligaments</a:t>
            </a:r>
          </a:p>
          <a:p>
            <a:pPr lvl="0"/>
            <a:r>
              <a:rPr lang="en-GB" dirty="0">
                <a:solidFill>
                  <a:schemeClr val="tx2"/>
                </a:solidFill>
              </a:rPr>
              <a:t>Not able to put any weight on a limb</a:t>
            </a:r>
          </a:p>
          <a:p>
            <a:pPr lvl="0"/>
            <a:r>
              <a:rPr lang="en-GB" dirty="0">
                <a:solidFill>
                  <a:schemeClr val="tx2"/>
                </a:solidFill>
              </a:rPr>
              <a:t>Injuries to the eye or eyelid</a:t>
            </a:r>
          </a:p>
          <a:p>
            <a:pPr lvl="0"/>
            <a:r>
              <a:rPr lang="en-GB" dirty="0">
                <a:solidFill>
                  <a:schemeClr val="tx2"/>
                </a:solidFill>
              </a:rPr>
              <a:t>Signs of colic</a:t>
            </a:r>
          </a:p>
          <a:p>
            <a:pPr lvl="0"/>
            <a:r>
              <a:rPr lang="en-GB" dirty="0">
                <a:solidFill>
                  <a:schemeClr val="tx2"/>
                </a:solidFill>
              </a:rPr>
              <a:t>Any sudden extreme changes in behaviour such as staggering</a:t>
            </a:r>
          </a:p>
          <a:p>
            <a:pPr lvl="0"/>
            <a:r>
              <a:rPr lang="en-GB" dirty="0">
                <a:solidFill>
                  <a:schemeClr val="tx2"/>
                </a:solidFill>
              </a:rPr>
              <a:t>If the horse has collapsed and cannot get up</a:t>
            </a:r>
          </a:p>
          <a:p>
            <a:pPr lvl="0"/>
            <a:r>
              <a:rPr lang="en-GB" dirty="0">
                <a:solidFill>
                  <a:schemeClr val="tx2"/>
                </a:solidFill>
              </a:rPr>
              <a:t>If the horse is stuck</a:t>
            </a:r>
          </a:p>
          <a:p>
            <a:pPr lvl="0"/>
            <a:r>
              <a:rPr lang="en-GB" dirty="0">
                <a:solidFill>
                  <a:schemeClr val="tx2"/>
                </a:solidFill>
              </a:rPr>
              <a:t>If the horse is struggling to breathe</a:t>
            </a:r>
          </a:p>
          <a:p>
            <a:pPr lvl="0"/>
            <a:r>
              <a:rPr lang="en-GB" dirty="0">
                <a:solidFill>
                  <a:schemeClr val="tx2"/>
                </a:solidFill>
              </a:rPr>
              <a:t>If the horse is not able to or is straining to pass urine</a:t>
            </a:r>
          </a:p>
          <a:p>
            <a:pPr lvl="0"/>
            <a:r>
              <a:rPr lang="en-GB" dirty="0">
                <a:solidFill>
                  <a:schemeClr val="tx2"/>
                </a:solidFill>
              </a:rPr>
              <a:t>Signs of heat exhaustion</a:t>
            </a:r>
          </a:p>
          <a:p>
            <a:pPr lvl="0"/>
            <a:r>
              <a:rPr lang="en-GB" dirty="0">
                <a:solidFill>
                  <a:schemeClr val="tx2"/>
                </a:solidFill>
              </a:rPr>
              <a:t>Embedded object for example a nail has gone into the sole of the hoof</a:t>
            </a:r>
          </a:p>
          <a:p>
            <a:pPr lvl="0"/>
            <a:r>
              <a:rPr lang="en-GB" dirty="0">
                <a:solidFill>
                  <a:schemeClr val="tx2"/>
                </a:solidFill>
              </a:rPr>
              <a:t>Signs of laminitis</a:t>
            </a:r>
          </a:p>
          <a:p>
            <a:endParaRPr lang="en-GB" dirty="0"/>
          </a:p>
        </p:txBody>
      </p:sp>
    </p:spTree>
    <p:extLst>
      <p:ext uri="{BB962C8B-B14F-4D97-AF65-F5344CB8AC3E}">
        <p14:creationId xmlns:p14="http://schemas.microsoft.com/office/powerpoint/2010/main" val="367965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 calcmode="lin" valueType="num">
                                      <p:cBhvr additive="base">
                                        <p:cTn id="5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 calcmode="lin" valueType="num">
                                      <p:cBhvr additive="base">
                                        <p:cTn id="5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 calcmode="lin" valueType="num">
                                      <p:cBhvr additive="base">
                                        <p:cTn id="5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48CE-3C15-4339-B579-2221B435BFAB}"/>
              </a:ext>
            </a:extLst>
          </p:cNvPr>
          <p:cNvSpPr>
            <a:spLocks noGrp="1"/>
          </p:cNvSpPr>
          <p:nvPr>
            <p:ph type="title"/>
          </p:nvPr>
        </p:nvSpPr>
        <p:spPr/>
        <p:txBody>
          <a:bodyPr/>
          <a:lstStyle/>
          <a:p>
            <a:r>
              <a:rPr lang="en-GB" b="1" dirty="0">
                <a:solidFill>
                  <a:schemeClr val="tx2"/>
                </a:solidFill>
              </a:rPr>
              <a:t>Wounds </a:t>
            </a:r>
          </a:p>
        </p:txBody>
      </p:sp>
      <p:sp>
        <p:nvSpPr>
          <p:cNvPr id="3" name="Content Placeholder 2">
            <a:extLst>
              <a:ext uri="{FF2B5EF4-FFF2-40B4-BE49-F238E27FC236}">
                <a16:creationId xmlns:a16="http://schemas.microsoft.com/office/drawing/2014/main" id="{8F5760F2-9BAE-40F6-A9FD-E7185C096064}"/>
              </a:ext>
            </a:extLst>
          </p:cNvPr>
          <p:cNvSpPr>
            <a:spLocks noGrp="1"/>
          </p:cNvSpPr>
          <p:nvPr>
            <p:ph idx="1"/>
          </p:nvPr>
        </p:nvSpPr>
        <p:spPr/>
        <p:txBody>
          <a:bodyPr/>
          <a:lstStyle/>
          <a:p>
            <a:r>
              <a:rPr lang="en-GB" dirty="0">
                <a:solidFill>
                  <a:schemeClr val="tx2"/>
                </a:solidFill>
              </a:rPr>
              <a:t>How to stop bleeding</a:t>
            </a:r>
          </a:p>
          <a:p>
            <a:r>
              <a:rPr lang="en-GB" dirty="0">
                <a:solidFill>
                  <a:schemeClr val="tx2"/>
                </a:solidFill>
              </a:rPr>
              <a:t>Types of wound</a:t>
            </a:r>
          </a:p>
          <a:p>
            <a:pPr lvl="1">
              <a:buFont typeface="Wingdings" panose="05000000000000000000" pitchFamily="2" charset="2"/>
              <a:buChar char="§"/>
            </a:pPr>
            <a:r>
              <a:rPr lang="en-GB" dirty="0">
                <a:solidFill>
                  <a:schemeClr val="tx2"/>
                </a:solidFill>
              </a:rPr>
              <a:t>Puncture</a:t>
            </a:r>
          </a:p>
          <a:p>
            <a:pPr lvl="1">
              <a:buFont typeface="Wingdings" panose="05000000000000000000" pitchFamily="2" charset="2"/>
              <a:buChar char="§"/>
            </a:pPr>
            <a:r>
              <a:rPr lang="en-GB" dirty="0">
                <a:solidFill>
                  <a:schemeClr val="tx2"/>
                </a:solidFill>
              </a:rPr>
              <a:t>Bruise</a:t>
            </a:r>
          </a:p>
          <a:p>
            <a:pPr lvl="1">
              <a:buFont typeface="Wingdings" panose="05000000000000000000" pitchFamily="2" charset="2"/>
              <a:buChar char="§"/>
            </a:pPr>
            <a:r>
              <a:rPr lang="en-GB" dirty="0">
                <a:solidFill>
                  <a:schemeClr val="tx2"/>
                </a:solidFill>
              </a:rPr>
              <a:t>Open</a:t>
            </a:r>
          </a:p>
          <a:p>
            <a:pPr lvl="1">
              <a:buFont typeface="Wingdings" panose="05000000000000000000" pitchFamily="2" charset="2"/>
              <a:buChar char="§"/>
            </a:pPr>
            <a:r>
              <a:rPr lang="en-GB" dirty="0">
                <a:solidFill>
                  <a:schemeClr val="tx2"/>
                </a:solidFill>
              </a:rPr>
              <a:t>Graze</a:t>
            </a:r>
          </a:p>
          <a:p>
            <a:r>
              <a:rPr lang="en-GB" dirty="0">
                <a:solidFill>
                  <a:schemeClr val="tx2"/>
                </a:solidFill>
              </a:rPr>
              <a:t>Methods of cleaning a wound</a:t>
            </a:r>
          </a:p>
        </p:txBody>
      </p:sp>
    </p:spTree>
    <p:extLst>
      <p:ext uri="{BB962C8B-B14F-4D97-AF65-F5344CB8AC3E}">
        <p14:creationId xmlns:p14="http://schemas.microsoft.com/office/powerpoint/2010/main" val="3919905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Limb and hoof conditions</a:t>
            </a:r>
          </a:p>
        </p:txBody>
      </p:sp>
      <p:sp>
        <p:nvSpPr>
          <p:cNvPr id="3" name="Content Placeholder 2"/>
          <p:cNvSpPr>
            <a:spLocks noGrp="1"/>
          </p:cNvSpPr>
          <p:nvPr>
            <p:ph idx="1"/>
          </p:nvPr>
        </p:nvSpPr>
        <p:spPr/>
        <p:txBody>
          <a:bodyPr>
            <a:normAutofit fontScale="85000" lnSpcReduction="20000"/>
          </a:bodyPr>
          <a:lstStyle/>
          <a:p>
            <a:r>
              <a:rPr lang="en-GB" dirty="0">
                <a:solidFill>
                  <a:schemeClr val="tx2"/>
                </a:solidFill>
              </a:rPr>
              <a:t>Abscess</a:t>
            </a:r>
          </a:p>
          <a:p>
            <a:r>
              <a:rPr lang="en-GB" dirty="0">
                <a:solidFill>
                  <a:schemeClr val="tx2"/>
                </a:solidFill>
              </a:rPr>
              <a:t>Nail prick</a:t>
            </a:r>
          </a:p>
          <a:p>
            <a:r>
              <a:rPr lang="en-GB" dirty="0">
                <a:solidFill>
                  <a:schemeClr val="tx2"/>
                </a:solidFill>
              </a:rPr>
              <a:t>Nail bind</a:t>
            </a:r>
          </a:p>
          <a:p>
            <a:r>
              <a:rPr lang="en-GB" dirty="0">
                <a:solidFill>
                  <a:schemeClr val="tx2"/>
                </a:solidFill>
              </a:rPr>
              <a:t>Thrush</a:t>
            </a:r>
          </a:p>
          <a:p>
            <a:r>
              <a:rPr lang="en-GB" dirty="0">
                <a:solidFill>
                  <a:schemeClr val="tx2"/>
                </a:solidFill>
              </a:rPr>
              <a:t>Laminitis</a:t>
            </a:r>
          </a:p>
          <a:p>
            <a:r>
              <a:rPr lang="en-GB" dirty="0">
                <a:solidFill>
                  <a:schemeClr val="tx2"/>
                </a:solidFill>
              </a:rPr>
              <a:t>Tendon injuries</a:t>
            </a:r>
          </a:p>
          <a:p>
            <a:r>
              <a:rPr lang="en-GB" dirty="0">
                <a:solidFill>
                  <a:schemeClr val="tx2"/>
                </a:solidFill>
              </a:rPr>
              <a:t>Splints</a:t>
            </a:r>
          </a:p>
          <a:p>
            <a:r>
              <a:rPr lang="en-GB" dirty="0" err="1">
                <a:solidFill>
                  <a:schemeClr val="tx2"/>
                </a:solidFill>
              </a:rPr>
              <a:t>Windgalls</a:t>
            </a:r>
            <a:endParaRPr lang="en-GB" dirty="0">
              <a:solidFill>
                <a:schemeClr val="tx2"/>
              </a:solidFill>
            </a:endParaRPr>
          </a:p>
          <a:p>
            <a:r>
              <a:rPr lang="en-GB" dirty="0">
                <a:solidFill>
                  <a:schemeClr val="tx2"/>
                </a:solidFill>
              </a:rPr>
              <a:t>Lymphangitis</a:t>
            </a:r>
          </a:p>
          <a:p>
            <a:r>
              <a:rPr lang="en-GB" dirty="0">
                <a:solidFill>
                  <a:schemeClr val="tx2"/>
                </a:solidFill>
              </a:rPr>
              <a:t>Lymphedema</a:t>
            </a:r>
          </a:p>
        </p:txBody>
      </p:sp>
    </p:spTree>
    <p:extLst>
      <p:ext uri="{BB962C8B-B14F-4D97-AF65-F5344CB8AC3E}">
        <p14:creationId xmlns:p14="http://schemas.microsoft.com/office/powerpoint/2010/main" val="405205989"/>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1633</Words>
  <Application>Microsoft Office PowerPoint</Application>
  <PresentationFormat>On-screen Show (4:3)</PresentationFormat>
  <Paragraphs>235</Paragraphs>
  <Slides>32</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Wingdings</vt:lpstr>
      <vt:lpstr>3_Office Theme</vt:lpstr>
      <vt:lpstr>Horse Health</vt:lpstr>
      <vt:lpstr>Routine Checks</vt:lpstr>
      <vt:lpstr>Taking TPR</vt:lpstr>
      <vt:lpstr>Temperature</vt:lpstr>
      <vt:lpstr>Pulse</vt:lpstr>
      <vt:lpstr>Pulse</vt:lpstr>
      <vt:lpstr>When to call the vet</vt:lpstr>
      <vt:lpstr>Wounds </vt:lpstr>
      <vt:lpstr>Limb and hoof conditions</vt:lpstr>
      <vt:lpstr>Laminitis </vt:lpstr>
      <vt:lpstr>Windgalls</vt:lpstr>
      <vt:lpstr>Horse Health</vt:lpstr>
      <vt:lpstr>Discharge from nostrils</vt:lpstr>
      <vt:lpstr>Eye conditions</vt:lpstr>
      <vt:lpstr>Teeth</vt:lpstr>
      <vt:lpstr>Teeth rasping</vt:lpstr>
      <vt:lpstr>Horse Health</vt:lpstr>
      <vt:lpstr>Ringworm</vt:lpstr>
      <vt:lpstr>Equine Pastern Dermatitis</vt:lpstr>
      <vt:lpstr>Horse Health</vt:lpstr>
      <vt:lpstr>Colic</vt:lpstr>
      <vt:lpstr>Worming</vt:lpstr>
      <vt:lpstr>Worm Egg Counts</vt:lpstr>
      <vt:lpstr>Horse Health</vt:lpstr>
      <vt:lpstr>First Aid Kit</vt:lpstr>
      <vt:lpstr>Disease Prevention</vt:lpstr>
      <vt:lpstr>Basic Treatments and procedures</vt:lpstr>
      <vt:lpstr>Figure of eight bandage</vt:lpstr>
      <vt:lpstr>Hoof poultice</vt:lpstr>
      <vt:lpstr>Tubbing</vt:lpstr>
      <vt:lpstr>Cold Hosing</vt:lpstr>
      <vt:lpstr>Box rest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Horse Health</dc:title>
  <dc:creator>Janice Wyatt</dc:creator>
  <cp:lastModifiedBy>Janice Wyatt</cp:lastModifiedBy>
  <cp:revision>7</cp:revision>
  <dcterms:created xsi:type="dcterms:W3CDTF">2020-02-17T11:16:47Z</dcterms:created>
  <dcterms:modified xsi:type="dcterms:W3CDTF">2020-02-17T11:48:19Z</dcterms:modified>
</cp:coreProperties>
</file>