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8" r:id="rId2"/>
    <p:sldId id="261" r:id="rId3"/>
    <p:sldId id="262" r:id="rId4"/>
    <p:sldId id="259" r:id="rId5"/>
    <p:sldId id="263" r:id="rId6"/>
    <p:sldId id="265" r:id="rId7"/>
    <p:sldId id="266" r:id="rId8"/>
    <p:sldId id="267" r:id="rId9"/>
    <p:sldId id="268" r:id="rId10"/>
    <p:sldId id="269" r:id="rId11"/>
    <p:sldId id="270" r:id="rId12"/>
    <p:sldId id="326" r:id="rId13"/>
    <p:sldId id="271" r:id="rId14"/>
    <p:sldId id="272" r:id="rId15"/>
    <p:sldId id="273" r:id="rId16"/>
    <p:sldId id="274" r:id="rId17"/>
    <p:sldId id="277" r:id="rId18"/>
    <p:sldId id="275" r:id="rId19"/>
    <p:sldId id="278" r:id="rId20"/>
    <p:sldId id="276" r:id="rId21"/>
    <p:sldId id="280" r:id="rId22"/>
    <p:sldId id="281" r:id="rId23"/>
    <p:sldId id="332" r:id="rId24"/>
    <p:sldId id="282" r:id="rId25"/>
    <p:sldId id="283" r:id="rId26"/>
    <p:sldId id="284" r:id="rId27"/>
    <p:sldId id="285" r:id="rId28"/>
    <p:sldId id="327" r:id="rId29"/>
    <p:sldId id="286" r:id="rId30"/>
    <p:sldId id="287" r:id="rId31"/>
    <p:sldId id="293" r:id="rId32"/>
    <p:sldId id="294" r:id="rId33"/>
    <p:sldId id="288" r:id="rId34"/>
    <p:sldId id="289" r:id="rId35"/>
    <p:sldId id="290" r:id="rId36"/>
    <p:sldId id="291" r:id="rId37"/>
    <p:sldId id="296" r:id="rId38"/>
    <p:sldId id="310" r:id="rId39"/>
    <p:sldId id="297" r:id="rId40"/>
    <p:sldId id="299" r:id="rId41"/>
    <p:sldId id="300" r:id="rId42"/>
    <p:sldId id="298" r:id="rId43"/>
    <p:sldId id="311" r:id="rId44"/>
    <p:sldId id="312" r:id="rId45"/>
    <p:sldId id="330" r:id="rId46"/>
    <p:sldId id="328" r:id="rId47"/>
    <p:sldId id="301" r:id="rId48"/>
    <p:sldId id="302" r:id="rId49"/>
    <p:sldId id="304" r:id="rId50"/>
    <p:sldId id="303" r:id="rId51"/>
    <p:sldId id="305" r:id="rId52"/>
    <p:sldId id="306" r:id="rId53"/>
    <p:sldId id="307" r:id="rId54"/>
    <p:sldId id="308" r:id="rId55"/>
    <p:sldId id="309" r:id="rId56"/>
    <p:sldId id="315" r:id="rId57"/>
    <p:sldId id="314" r:id="rId58"/>
    <p:sldId id="316" r:id="rId59"/>
    <p:sldId id="317" r:id="rId60"/>
    <p:sldId id="324" r:id="rId61"/>
    <p:sldId id="325" r:id="rId62"/>
    <p:sldId id="33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Wyatt" initials="JW" lastIdx="1" clrIdx="0">
    <p:extLst>
      <p:ext uri="{19B8F6BF-5375-455C-9EA6-DF929625EA0E}">
        <p15:presenceInfo xmlns:p15="http://schemas.microsoft.com/office/powerpoint/2012/main" userId="S::janice.wyatt@bhs.org.uk::a0fdeb7f-3d07-4b92-aeb8-37a57c63a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122" autoAdjust="0"/>
  </p:normalViewPr>
  <p:slideViewPr>
    <p:cSldViewPr>
      <p:cViewPr varScale="1">
        <p:scale>
          <a:sx n="88" d="100"/>
          <a:sy n="88" d="100"/>
        </p:scale>
        <p:origin x="227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356D7-6913-475D-A0BB-C77472D5AE9E}" type="datetimeFigureOut">
              <a:rPr lang="en-GB" smtClean="0"/>
              <a:t>13/02/2020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4D6A2-24F2-43A9-B46E-EC2A6A322DB1}" type="slidenum">
              <a:rPr lang="en-GB" smtClean="0"/>
              <a:t>‹#›</a:t>
            </a:fld>
            <a:endParaRPr lang="en-GB"/>
          </a:p>
        </p:txBody>
      </p:sp>
    </p:spTree>
    <p:extLst>
      <p:ext uri="{BB962C8B-B14F-4D97-AF65-F5344CB8AC3E}">
        <p14:creationId xmlns:p14="http://schemas.microsoft.com/office/powerpoint/2010/main" val="276126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Add coach</a:t>
            </a:r>
            <a:r>
              <a:rPr lang="en-GB" baseline="0" dirty="0"/>
              <a:t> name </a:t>
            </a:r>
            <a:r>
              <a:rPr lang="en-GB" dirty="0"/>
              <a:t>to the text box</a:t>
            </a:r>
          </a:p>
          <a:p>
            <a:r>
              <a:rPr lang="en-GB" dirty="0"/>
              <a:t>The slides</a:t>
            </a:r>
            <a:r>
              <a:rPr lang="en-GB" baseline="0" dirty="0"/>
              <a:t> are grouped by topic and can be delivered in any order</a:t>
            </a:r>
            <a:endParaRPr lang="en-GB" dirty="0"/>
          </a:p>
          <a:p>
            <a:r>
              <a:rPr lang="en-GB" dirty="0"/>
              <a:t>There are optional notes giving ideas for session plans or activities to go along with</a:t>
            </a:r>
            <a:r>
              <a:rPr lang="en-GB" baseline="0" dirty="0"/>
              <a:t> each presentation</a:t>
            </a:r>
          </a:p>
          <a:p>
            <a:r>
              <a:rPr lang="en-GB" baseline="0" dirty="0"/>
              <a:t>There are optional handouts available to download from the BHS Cloud</a:t>
            </a:r>
            <a:endParaRPr lang="en-GB" dirty="0"/>
          </a:p>
          <a:p>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what other signs the horse may display to indicate how it is feeling?</a:t>
            </a:r>
          </a:p>
          <a:p>
            <a:r>
              <a:rPr lang="en-GB" dirty="0"/>
              <a:t>Ask the group if</a:t>
            </a:r>
            <a:r>
              <a:rPr lang="en-GB" baseline="0" dirty="0"/>
              <a:t> they think paying attention to what the horse is doing with his tail is important?</a:t>
            </a:r>
          </a:p>
          <a:p>
            <a:r>
              <a:rPr lang="en-GB" baseline="0" dirty="0"/>
              <a:t>What does the horse use his tail for?</a:t>
            </a:r>
            <a:endParaRPr lang="en-GB" dirty="0"/>
          </a:p>
          <a:p>
            <a:r>
              <a:rPr lang="en-GB" dirty="0"/>
              <a:t>What is the horse on</a:t>
            </a:r>
            <a:r>
              <a:rPr lang="en-GB" baseline="0" dirty="0"/>
              <a:t> the slide doing?  Can they identify all the signs of discomfort – ears, face, tail, leg position</a:t>
            </a:r>
            <a:endParaRPr lang="en-GB" dirty="0"/>
          </a:p>
          <a:p>
            <a:r>
              <a:rPr lang="en-GB" baseline="0" dirty="0"/>
              <a:t>Discuss safe positioning while working round horse e.g. tacking up or grooming and the potential outcome if you don’t respond to what the horse is telling you.</a:t>
            </a:r>
          </a:p>
        </p:txBody>
      </p:sp>
      <p:sp>
        <p:nvSpPr>
          <p:cNvPr id="4" name="Slide Number Placeholder 3"/>
          <p:cNvSpPr>
            <a:spLocks noGrp="1"/>
          </p:cNvSpPr>
          <p:nvPr>
            <p:ph type="sldNum" sz="quarter" idx="10"/>
          </p:nvPr>
        </p:nvSpPr>
        <p:spPr/>
        <p:txBody>
          <a:bodyPr/>
          <a:lstStyle/>
          <a:p>
            <a:fld id="{0534D6A2-24F2-43A9-B46E-EC2A6A322DB1}" type="slidenum">
              <a:rPr lang="en-GB" smtClean="0"/>
              <a:t>10</a:t>
            </a:fld>
            <a:endParaRPr lang="en-GB"/>
          </a:p>
        </p:txBody>
      </p:sp>
    </p:spTree>
    <p:extLst>
      <p:ext uri="{BB962C8B-B14F-4D97-AF65-F5344CB8AC3E}">
        <p14:creationId xmlns:p14="http://schemas.microsoft.com/office/powerpoint/2010/main" val="169433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tell if the horse is excited!  Ask the group</a:t>
            </a:r>
            <a:r>
              <a:rPr lang="en-GB" baseline="0" dirty="0"/>
              <a:t> to suggest potential signs – describe the horse on the slide, why might he be acting like this</a:t>
            </a:r>
            <a:endParaRPr lang="en-GB" dirty="0"/>
          </a:p>
          <a:p>
            <a:r>
              <a:rPr lang="en-GB" dirty="0"/>
              <a:t>Do the group know of any breeds of horse that carry their tail high naturally?</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11</a:t>
            </a:fld>
            <a:endParaRPr lang="en-GB"/>
          </a:p>
        </p:txBody>
      </p:sp>
    </p:spTree>
    <p:extLst>
      <p:ext uri="{BB962C8B-B14F-4D97-AF65-F5344CB8AC3E}">
        <p14:creationId xmlns:p14="http://schemas.microsoft.com/office/powerpoint/2010/main" val="514146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recognise how the horse is feeling and may react to you or the situation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He might put his ears back, pull a face, wrinkle his nostrils, stretch head and neck out towards you or any other description discussed within the sessions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He might swish his tail, put his ears back, stamp a foot, kick out, move away</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Such as: Head down, droopy lip, ears relaxed, resting hind leg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Such as: Head and neck raised, ears pricked, tail carried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12</a:t>
            </a:fld>
            <a:endParaRPr lang="en-GB"/>
          </a:p>
        </p:txBody>
      </p:sp>
    </p:spTree>
    <p:extLst>
      <p:ext uri="{BB962C8B-B14F-4D97-AF65-F5344CB8AC3E}">
        <p14:creationId xmlns:p14="http://schemas.microsoft.com/office/powerpoint/2010/main" val="339955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section covers passports and microchipping.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Discuss as a group</a:t>
            </a:r>
            <a:r>
              <a:rPr lang="en-GB" baseline="0" dirty="0"/>
              <a:t> reasons for needing to keep records and identification documents for horses and how this might be done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Can the group think of any potential issues?</a:t>
            </a:r>
            <a:endParaRPr lang="en-GB"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13</a:t>
            </a:fld>
            <a:endParaRPr lang="en-GB"/>
          </a:p>
        </p:txBody>
      </p:sp>
    </p:spTree>
    <p:extLst>
      <p:ext uri="{BB962C8B-B14F-4D97-AF65-F5344CB8AC3E}">
        <p14:creationId xmlns:p14="http://schemas.microsoft.com/office/powerpoint/2010/main" val="77137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reasons for Microchipping – horses, dogs, cats…… any other animals?</a:t>
            </a:r>
          </a:p>
          <a:p>
            <a:r>
              <a:rPr lang="en-GB" dirty="0"/>
              <a:t>Discuss</a:t>
            </a:r>
            <a:r>
              <a:rPr lang="en-GB" baseline="0" dirty="0"/>
              <a:t> why they are used and if the group think they are a good idea?</a:t>
            </a:r>
          </a:p>
          <a:p>
            <a:r>
              <a:rPr lang="en-GB" baseline="0" dirty="0"/>
              <a:t>Can they think of any issues with using microchips?</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14</a:t>
            </a:fld>
            <a:endParaRPr lang="en-GB"/>
          </a:p>
        </p:txBody>
      </p:sp>
    </p:spTree>
    <p:extLst>
      <p:ext uri="{BB962C8B-B14F-4D97-AF65-F5344CB8AC3E}">
        <p14:creationId xmlns:p14="http://schemas.microsoft.com/office/powerpoint/2010/main" val="34557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equine passport and what it is.  </a:t>
            </a:r>
          </a:p>
          <a:p>
            <a:r>
              <a:rPr lang="en-GB" baseline="0" dirty="0"/>
              <a:t>If possible have a passport to show the group and go through each section, look at the vaccination page, not intended for human consumption page, silhouette page (an example is shown on the next page)</a:t>
            </a:r>
          </a:p>
          <a:p>
            <a:r>
              <a:rPr lang="en-GB" dirty="0"/>
              <a:t>Discuss as a group some white face and leg markings (revision</a:t>
            </a:r>
            <a:r>
              <a:rPr lang="en-GB" baseline="0" dirty="0"/>
              <a:t> from part one)</a:t>
            </a:r>
          </a:p>
          <a:p>
            <a:r>
              <a:rPr lang="en-GB" baseline="0" dirty="0"/>
              <a:t>Discuss how some injuries can damage the hair and cause it to grow back white</a:t>
            </a:r>
          </a:p>
          <a:p>
            <a:r>
              <a:rPr lang="en-GB" dirty="0"/>
              <a:t>Ask the group if they can describe what a whorl is?  </a:t>
            </a:r>
          </a:p>
          <a:p>
            <a:endParaRPr lang="en-GB" baseline="0" dirty="0"/>
          </a:p>
          <a:p>
            <a:r>
              <a:rPr lang="en-GB" baseline="0" dirty="0"/>
              <a:t>Ask your local vets or download a silhouette of the horse used in a passport for the participants to complete.  Give out pictures of a horse to copy – could award a prize for the best one!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15</a:t>
            </a:fld>
            <a:endParaRPr lang="en-GB"/>
          </a:p>
        </p:txBody>
      </p:sp>
    </p:spTree>
    <p:extLst>
      <p:ext uri="{BB962C8B-B14F-4D97-AF65-F5344CB8AC3E}">
        <p14:creationId xmlns:p14="http://schemas.microsoft.com/office/powerpoint/2010/main" val="2914384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16</a:t>
            </a:fld>
            <a:endParaRPr lang="en-GB"/>
          </a:p>
        </p:txBody>
      </p:sp>
    </p:spTree>
    <p:extLst>
      <p:ext uri="{BB962C8B-B14F-4D97-AF65-F5344CB8AC3E}">
        <p14:creationId xmlns:p14="http://schemas.microsoft.com/office/powerpoint/2010/main" val="1395040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horse theft and methods of deterrent link back to microchip</a:t>
            </a:r>
          </a:p>
          <a:p>
            <a:r>
              <a:rPr lang="en-GB" dirty="0"/>
              <a:t>What can owners do to help deter theft or make it easier to identify their</a:t>
            </a:r>
            <a:r>
              <a:rPr lang="en-GB" baseline="0" dirty="0"/>
              <a:t> horse</a:t>
            </a:r>
          </a:p>
          <a:p>
            <a:r>
              <a:rPr lang="en-GB" baseline="0" dirty="0"/>
              <a:t>Discuss the process of freeze marking</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17</a:t>
            </a:fld>
            <a:endParaRPr lang="en-GB"/>
          </a:p>
        </p:txBody>
      </p:sp>
    </p:spTree>
    <p:extLst>
      <p:ext uri="{BB962C8B-B14F-4D97-AF65-F5344CB8AC3E}">
        <p14:creationId xmlns:p14="http://schemas.microsoft.com/office/powerpoint/2010/main" val="187702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process of branding.</a:t>
            </a:r>
            <a:r>
              <a:rPr lang="en-GB" baseline="0" dirty="0"/>
              <a:t>  Do the group think it is ethical as it is known to cause horses pain?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18</a:t>
            </a:fld>
            <a:endParaRPr lang="en-GB"/>
          </a:p>
        </p:txBody>
      </p:sp>
    </p:spTree>
    <p:extLst>
      <p:ext uri="{BB962C8B-B14F-4D97-AF65-F5344CB8AC3E}">
        <p14:creationId xmlns:p14="http://schemas.microsoft.com/office/powerpoint/2010/main" val="1241600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in the booklet for participants to write their answers.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small chip the size of a grain of rice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horse’s unique number, details of horse and owner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Yes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Such as: name, oner details, breeding details, vaccination details, silhouette, markings, unique life number, declaration for food chain, or any other information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Colour, markings, scars, brand/freeze mark, whorls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unique combination of symbols, letters or numbers applied to a horse’s back/shoulder or neck by a cold iron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a visual deterrent to theft</a:t>
            </a:r>
          </a:p>
        </p:txBody>
      </p:sp>
      <p:sp>
        <p:nvSpPr>
          <p:cNvPr id="4" name="Slide Number Placeholder 3"/>
          <p:cNvSpPr>
            <a:spLocks noGrp="1"/>
          </p:cNvSpPr>
          <p:nvPr>
            <p:ph type="sldNum" sz="quarter" idx="10"/>
          </p:nvPr>
        </p:nvSpPr>
        <p:spPr/>
        <p:txBody>
          <a:bodyPr/>
          <a:lstStyle/>
          <a:p>
            <a:fld id="{0534D6A2-24F2-43A9-B46E-EC2A6A322DB1}" type="slidenum">
              <a:rPr lang="en-GB" smtClean="0"/>
              <a:t>19</a:t>
            </a:fld>
            <a:endParaRPr lang="en-GB"/>
          </a:p>
        </p:txBody>
      </p:sp>
    </p:spTree>
    <p:extLst>
      <p:ext uri="{BB962C8B-B14F-4D97-AF65-F5344CB8AC3E}">
        <p14:creationId xmlns:p14="http://schemas.microsoft.com/office/powerpoint/2010/main" val="359204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group and explain the structure of the course. The content covered is on the next slide</a:t>
            </a:r>
          </a:p>
          <a:p>
            <a:r>
              <a:rPr lang="en-GB" dirty="0"/>
              <a:t>Any housekeeping such as location of fire exits, toilets, tea/coffee provisions</a:t>
            </a:r>
          </a:p>
        </p:txBody>
      </p:sp>
      <p:sp>
        <p:nvSpPr>
          <p:cNvPr id="4" name="Slide Number Placeholder 3"/>
          <p:cNvSpPr>
            <a:spLocks noGrp="1"/>
          </p:cNvSpPr>
          <p:nvPr>
            <p:ph type="sldNum" sz="quarter" idx="10"/>
          </p:nvPr>
        </p:nvSpPr>
        <p:spPr/>
        <p:txBody>
          <a:bodyPr/>
          <a:lstStyle/>
          <a:p>
            <a:fld id="{0534D6A2-24F2-43A9-B46E-EC2A6A322DB1}" type="slidenum">
              <a:rPr lang="en-GB" smtClean="0"/>
              <a:t>2</a:t>
            </a:fld>
            <a:endParaRPr lang="en-GB"/>
          </a:p>
        </p:txBody>
      </p:sp>
    </p:spTree>
    <p:extLst>
      <p:ext uri="{BB962C8B-B14F-4D97-AF65-F5344CB8AC3E}">
        <p14:creationId xmlns:p14="http://schemas.microsoft.com/office/powerpoint/2010/main" val="627015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section introduces signs of health and illness starting with the basic signs of health to look for during daily checks.</a:t>
            </a:r>
          </a:p>
          <a:p>
            <a:r>
              <a:rPr lang="en-GB" baseline="0" dirty="0"/>
              <a:t>It then touches on preventative methods such as vaccination and the importance of disease prevention (bio-security)</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20</a:t>
            </a:fld>
            <a:endParaRPr lang="en-GB"/>
          </a:p>
        </p:txBody>
      </p:sp>
    </p:spTree>
    <p:extLst>
      <p:ext uri="{BB962C8B-B14F-4D97-AF65-F5344CB8AC3E}">
        <p14:creationId xmlns:p14="http://schemas.microsoft.com/office/powerpoint/2010/main" val="3920353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Signs of health</a:t>
            </a:r>
          </a:p>
          <a:p>
            <a:r>
              <a:rPr lang="en-GB" dirty="0"/>
              <a:t>In</a:t>
            </a:r>
            <a:r>
              <a:rPr lang="en-GB" baseline="0" dirty="0"/>
              <a:t> small groups discuss what signs of health they would look for in the horse</a:t>
            </a:r>
          </a:p>
          <a:p>
            <a:r>
              <a:rPr lang="en-GB" baseline="0" dirty="0"/>
              <a:t>Starting with the headings : eyes, nostrils, appetite which are in the participants booklets</a:t>
            </a:r>
          </a:p>
          <a:p>
            <a:r>
              <a:rPr lang="en-GB" baseline="0" dirty="0"/>
              <a:t>Create a master list and discuss each point raised</a:t>
            </a:r>
          </a:p>
          <a:p>
            <a:r>
              <a:rPr lang="en-GB" baseline="0" dirty="0"/>
              <a:t>Participants to fill in booklet with signs of health</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21</a:t>
            </a:fld>
            <a:endParaRPr lang="en-GB"/>
          </a:p>
        </p:txBody>
      </p:sp>
    </p:spTree>
    <p:extLst>
      <p:ext uri="{BB962C8B-B14F-4D97-AF65-F5344CB8AC3E}">
        <p14:creationId xmlns:p14="http://schemas.microsoft.com/office/powerpoint/2010/main" val="423354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in small groups the headings: Body, Legs, General appearance, Droppings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Create a master list </a:t>
            </a:r>
            <a:r>
              <a:rPr lang="en-GB" baseline="0" dirty="0"/>
              <a:t>on flip chart/white board </a:t>
            </a:r>
            <a:r>
              <a:rPr lang="en-GB" dirty="0"/>
              <a:t>and discuss each point</a:t>
            </a:r>
            <a:r>
              <a:rPr lang="en-GB" baseline="0" dirty="0"/>
              <a:t> raised</a:t>
            </a:r>
          </a:p>
          <a:p>
            <a:r>
              <a:rPr lang="en-GB" baseline="0" dirty="0"/>
              <a:t>Participants to write notes in their booklets</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22</a:t>
            </a:fld>
            <a:endParaRPr lang="en-GB"/>
          </a:p>
        </p:txBody>
      </p:sp>
    </p:spTree>
    <p:extLst>
      <p:ext uri="{BB962C8B-B14F-4D97-AF65-F5344CB8AC3E}">
        <p14:creationId xmlns:p14="http://schemas.microsoft.com/office/powerpoint/2010/main" val="804843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Prevention</a:t>
            </a:r>
            <a:r>
              <a:rPr lang="en-GB" baseline="0" dirty="0"/>
              <a:t> is better than cure… as a group discuss why – include humans as well as animals!</a:t>
            </a:r>
          </a:p>
          <a:p>
            <a:r>
              <a:rPr lang="en-GB" baseline="0" dirty="0"/>
              <a:t>Ask the group if they are aware of any vaccinations available for horses?</a:t>
            </a:r>
          </a:p>
          <a:p>
            <a:r>
              <a:rPr lang="en-GB" baseline="0" dirty="0"/>
              <a:t>Briefly discuss Equine Flu symptoms.  Include the recent outbreak and how it has affected the equine world  </a:t>
            </a:r>
          </a:p>
          <a:p>
            <a:r>
              <a:rPr lang="en-GB" baseline="0" dirty="0"/>
              <a:t>Briefly discuss tetanus symptoms – can affect horses and humans! </a:t>
            </a:r>
          </a:p>
          <a:p>
            <a:endParaRPr lang="en-GB" baseline="0" dirty="0"/>
          </a:p>
          <a:p>
            <a:r>
              <a:rPr lang="en-GB" baseline="0" dirty="0"/>
              <a:t>Discuss the initial vaccination programme for flu and tetanus and the boosters required after.  </a:t>
            </a:r>
          </a:p>
          <a:p>
            <a:r>
              <a:rPr lang="en-GB" baseline="0" dirty="0"/>
              <a:t>If possible have a look at some vaccination records and work out the initial course and which are flu and flu/tetanus</a:t>
            </a:r>
          </a:p>
          <a:p>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24</a:t>
            </a:fld>
            <a:endParaRPr lang="en-GB"/>
          </a:p>
        </p:txBody>
      </p:sp>
    </p:spTree>
    <p:extLst>
      <p:ext uri="{BB962C8B-B14F-4D97-AF65-F5344CB8AC3E}">
        <p14:creationId xmlns:p14="http://schemas.microsoft.com/office/powerpoint/2010/main" val="2145118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what they understand by the term Disease prevention</a:t>
            </a:r>
          </a:p>
          <a:p>
            <a:r>
              <a:rPr lang="en-GB" dirty="0"/>
              <a:t>Ask the group</a:t>
            </a:r>
            <a:r>
              <a:rPr lang="en-GB" baseline="0" dirty="0"/>
              <a:t> if they can think of any issues with people touching horses around a yard, sharing equipment between horses, letting unknown horses touch each other at competitions/events, bringing new horses onto a yard?</a:t>
            </a:r>
          </a:p>
          <a:p>
            <a:r>
              <a:rPr lang="en-GB" baseline="0" dirty="0"/>
              <a:t>Can they think of any biosecurity rules in place at a yard</a:t>
            </a:r>
          </a:p>
          <a:p>
            <a:r>
              <a:rPr lang="en-GB" baseline="0" dirty="0"/>
              <a:t>Discuss each of the points on the infographic and how they can help to prevent the spread of disease</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25</a:t>
            </a:fld>
            <a:endParaRPr lang="en-GB"/>
          </a:p>
        </p:txBody>
      </p:sp>
    </p:spTree>
    <p:extLst>
      <p:ext uri="{BB962C8B-B14F-4D97-AF65-F5344CB8AC3E}">
        <p14:creationId xmlns:p14="http://schemas.microsoft.com/office/powerpoint/2010/main" val="4234099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0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This quiz </a:t>
            </a:r>
            <a:r>
              <a:rPr lang="en-GB" baseline="0" dirty="0"/>
              <a:t>is very informal and is not designed to be a test.  Answers can be written or verbal and space is available for participants to write answers in their booklets.</a:t>
            </a:r>
          </a:p>
          <a:p>
            <a:pPr marL="365760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t>Suggested answers: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Any four for each from session discussions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Equine flu and Tetanus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Flu – every 6 months, Tetanus – every 2 years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Disease can be passed between horses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Any 2 suggestions from discussions in session or the disease prevention poster</a:t>
            </a:r>
          </a:p>
          <a:p>
            <a:pPr marL="365760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a:p>
            <a:pPr marL="3657600" lvl="8" indent="0" algn="l">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26</a:t>
            </a:fld>
            <a:endParaRPr lang="en-GB"/>
          </a:p>
        </p:txBody>
      </p:sp>
    </p:spTree>
    <p:extLst>
      <p:ext uri="{BB962C8B-B14F-4D97-AF65-F5344CB8AC3E}">
        <p14:creationId xmlns:p14="http://schemas.microsoft.com/office/powerpoint/2010/main" val="628860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feeding section covers</a:t>
            </a:r>
            <a:r>
              <a:rPr lang="en-GB" baseline="0" dirty="0"/>
              <a:t> a brief overview of the digestive system, the types of feed that horses can eat and what is not suitable for them.  </a:t>
            </a:r>
          </a:p>
          <a:p>
            <a:r>
              <a:rPr lang="en-GB" baseline="0" dirty="0"/>
              <a:t>Basic introduction to common types of bucket feed (chaff, alfalfa, mix, cubes, sugar beet)</a:t>
            </a:r>
          </a:p>
          <a:p>
            <a:r>
              <a:rPr lang="en-GB" baseline="0" dirty="0"/>
              <a:t>Consider bringing in feed samples to show the group</a:t>
            </a:r>
          </a:p>
          <a:p>
            <a:pPr marL="0" indent="0">
              <a:buFontTx/>
              <a:buNone/>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27</a:t>
            </a:fld>
            <a:endParaRPr lang="en-GB"/>
          </a:p>
        </p:txBody>
      </p:sp>
    </p:spTree>
    <p:extLst>
      <p:ext uri="{BB962C8B-B14F-4D97-AF65-F5344CB8AC3E}">
        <p14:creationId xmlns:p14="http://schemas.microsoft.com/office/powerpoint/2010/main" val="2381740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digestive system</a:t>
            </a:r>
          </a:p>
          <a:p>
            <a:r>
              <a:rPr lang="en-GB" dirty="0"/>
              <a:t>Give</a:t>
            </a:r>
            <a:r>
              <a:rPr lang="en-GB" baseline="0" dirty="0"/>
              <a:t> a brief overview of the digestive system in basic terms</a:t>
            </a:r>
          </a:p>
          <a:p>
            <a:r>
              <a:rPr lang="en-GB" baseline="0" dirty="0"/>
              <a:t>Participants have the same diagram in the booklet to complete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28</a:t>
            </a:fld>
            <a:endParaRPr lang="en-GB"/>
          </a:p>
        </p:txBody>
      </p:sp>
    </p:spTree>
    <p:extLst>
      <p:ext uri="{BB962C8B-B14F-4D97-AF65-F5344CB8AC3E}">
        <p14:creationId xmlns:p14="http://schemas.microsoft.com/office/powerpoint/2010/main" val="1062478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if anyone feeds horses treats</a:t>
            </a:r>
          </a:p>
          <a:p>
            <a:r>
              <a:rPr lang="en-GB" dirty="0"/>
              <a:t>As a group</a:t>
            </a:r>
            <a:r>
              <a:rPr lang="en-GB" baseline="0" dirty="0"/>
              <a:t> discuss what kind of treats they think are suitable for horses. Any surprising suggestions? Has anyone made their own treats for their horse?</a:t>
            </a:r>
          </a:p>
          <a:p>
            <a:r>
              <a:rPr lang="en-GB" baseline="0" dirty="0"/>
              <a:t>Discuss the issues with horses expecting treats regularly.  </a:t>
            </a:r>
          </a:p>
          <a:p>
            <a:r>
              <a:rPr lang="en-GB" baseline="0" dirty="0"/>
              <a:t>Discuss ways of feeding treats – by hand, in bucket, treat balls </a:t>
            </a:r>
            <a:r>
              <a:rPr lang="en-GB" baseline="0" dirty="0" err="1"/>
              <a:t>etc</a:t>
            </a:r>
            <a:endParaRPr lang="en-GB" baseline="0" dirty="0"/>
          </a:p>
          <a:p>
            <a:r>
              <a:rPr lang="en-GB" baseline="0" dirty="0"/>
              <a:t>Why should grass cuttings should never be fed to horses?</a:t>
            </a:r>
          </a:p>
        </p:txBody>
      </p:sp>
      <p:sp>
        <p:nvSpPr>
          <p:cNvPr id="4" name="Slide Number Placeholder 3"/>
          <p:cNvSpPr>
            <a:spLocks noGrp="1"/>
          </p:cNvSpPr>
          <p:nvPr>
            <p:ph type="sldNum" sz="quarter" idx="10"/>
          </p:nvPr>
        </p:nvSpPr>
        <p:spPr/>
        <p:txBody>
          <a:bodyPr/>
          <a:lstStyle/>
          <a:p>
            <a:fld id="{0534D6A2-24F2-43A9-B46E-EC2A6A322DB1}" type="slidenum">
              <a:rPr lang="en-GB" smtClean="0"/>
              <a:t>29</a:t>
            </a:fld>
            <a:endParaRPr lang="en-GB"/>
          </a:p>
        </p:txBody>
      </p:sp>
    </p:spTree>
    <p:extLst>
      <p:ext uri="{BB962C8B-B14F-4D97-AF65-F5344CB8AC3E}">
        <p14:creationId xmlns:p14="http://schemas.microsoft.com/office/powerpoint/2010/main" val="50129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Rules of feeding - ask the group (individually</a:t>
            </a:r>
            <a:r>
              <a:rPr lang="en-GB" baseline="0" dirty="0"/>
              <a:t> or discuss in small groups)</a:t>
            </a:r>
            <a:r>
              <a:rPr lang="en-GB" dirty="0"/>
              <a:t> to write down as many rules of feeding as they can and then create a list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rules will appear on the slide when you click – you might want to add more to this slide or on a</a:t>
            </a:r>
            <a:r>
              <a:rPr lang="en-GB" baseline="0" dirty="0"/>
              <a:t> flip chart</a:t>
            </a:r>
            <a:endParaRPr lang="en-GB" dirty="0"/>
          </a:p>
          <a:p>
            <a:endParaRPr lang="en-GB" dirty="0"/>
          </a:p>
          <a:p>
            <a:r>
              <a:rPr lang="en-GB" dirty="0"/>
              <a:t>Either as a group discuss each rule and the reasons for it</a:t>
            </a:r>
            <a:r>
              <a:rPr lang="en-GB" baseline="0" dirty="0"/>
              <a:t> or split into smaller groups and allocate each group a rule or two to discuss, then come back together to discuss the whole list and the suggestions given.</a:t>
            </a:r>
          </a:p>
          <a:p>
            <a:r>
              <a:rPr lang="en-GB" baseline="0" dirty="0"/>
              <a:t>Participants have space in their booklet to write the reasons for each rule</a:t>
            </a:r>
          </a:p>
          <a:p>
            <a:endParaRPr lang="en-GB" dirty="0"/>
          </a:p>
          <a:p>
            <a:r>
              <a:rPr lang="en-GB" dirty="0"/>
              <a:t>In the booklet there are spaces for participants to write the reasons for each rule given on the slide</a:t>
            </a:r>
          </a:p>
        </p:txBody>
      </p:sp>
      <p:sp>
        <p:nvSpPr>
          <p:cNvPr id="4" name="Slide Number Placeholder 3"/>
          <p:cNvSpPr>
            <a:spLocks noGrp="1"/>
          </p:cNvSpPr>
          <p:nvPr>
            <p:ph type="sldNum" sz="quarter" idx="10"/>
          </p:nvPr>
        </p:nvSpPr>
        <p:spPr/>
        <p:txBody>
          <a:bodyPr/>
          <a:lstStyle/>
          <a:p>
            <a:fld id="{0534D6A2-24F2-43A9-B46E-EC2A6A322DB1}" type="slidenum">
              <a:rPr lang="en-GB" smtClean="0"/>
              <a:t>30</a:t>
            </a:fld>
            <a:endParaRPr lang="en-GB"/>
          </a:p>
        </p:txBody>
      </p:sp>
    </p:spTree>
    <p:extLst>
      <p:ext uri="{BB962C8B-B14F-4D97-AF65-F5344CB8AC3E}">
        <p14:creationId xmlns:p14="http://schemas.microsoft.com/office/powerpoint/2010/main" val="224045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Outline</a:t>
            </a:r>
            <a:r>
              <a:rPr lang="en-GB" baseline="0" dirty="0"/>
              <a:t> the main topics covered within the course. These are broken down further at the start of each section.</a:t>
            </a:r>
          </a:p>
          <a:p>
            <a:r>
              <a:rPr lang="en-GB" baseline="0" dirty="0"/>
              <a:t>The slides have been grouped in topics that follow the layout of the booklet but can be delivered in any order.</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a:t>
            </a:fld>
            <a:endParaRPr lang="en-GB"/>
          </a:p>
        </p:txBody>
      </p:sp>
    </p:spTree>
    <p:extLst>
      <p:ext uri="{BB962C8B-B14F-4D97-AF65-F5344CB8AC3E}">
        <p14:creationId xmlns:p14="http://schemas.microsoft.com/office/powerpoint/2010/main" val="351636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a:t>
            </a:r>
            <a:r>
              <a:rPr lang="en-GB" baseline="0" dirty="0"/>
              <a:t> into small groups to come up with methods of providing water to horses in the stable (revision from part one) and the field and possible advantages and disadvantages of each.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the answers and write the on a flip chart or white board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Participants have t</a:t>
            </a:r>
            <a:r>
              <a:rPr lang="en-GB" dirty="0"/>
              <a:t>his table in their booklet to complete.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31</a:t>
            </a:fld>
            <a:endParaRPr lang="en-GB"/>
          </a:p>
        </p:txBody>
      </p:sp>
    </p:spTree>
    <p:extLst>
      <p:ext uri="{BB962C8B-B14F-4D97-AF65-F5344CB8AC3E}">
        <p14:creationId xmlns:p14="http://schemas.microsoft.com/office/powerpoint/2010/main" val="292988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Split</a:t>
            </a:r>
            <a:r>
              <a:rPr lang="en-GB" baseline="0" dirty="0"/>
              <a:t> into small groups to come up with different methods of feeding hay or haylage</a:t>
            </a:r>
            <a:endParaRPr lang="en-GB" dirty="0"/>
          </a:p>
          <a:p>
            <a:r>
              <a:rPr lang="en-GB" dirty="0"/>
              <a:t>Discuss the answers and</a:t>
            </a:r>
            <a:r>
              <a:rPr lang="en-GB" baseline="0" dirty="0"/>
              <a:t> w</a:t>
            </a:r>
            <a:r>
              <a:rPr lang="en-GB" dirty="0"/>
              <a:t>rite</a:t>
            </a:r>
            <a:r>
              <a:rPr lang="en-GB" baseline="0" dirty="0"/>
              <a:t> the answers on a flip chart or white board or add to table on slide.</a:t>
            </a:r>
          </a:p>
          <a:p>
            <a:r>
              <a:rPr lang="en-GB" baseline="0" dirty="0"/>
              <a:t>Participants have this table in their booklet to complete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32</a:t>
            </a:fld>
            <a:endParaRPr lang="en-GB"/>
          </a:p>
        </p:txBody>
      </p:sp>
    </p:spTree>
    <p:extLst>
      <p:ext uri="{BB962C8B-B14F-4D97-AF65-F5344CB8AC3E}">
        <p14:creationId xmlns:p14="http://schemas.microsoft.com/office/powerpoint/2010/main" val="1895296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if anyone knows what the two feeds are in the pictures?</a:t>
            </a:r>
          </a:p>
          <a:p>
            <a:r>
              <a:rPr lang="en-GB" dirty="0"/>
              <a:t>Discuss why chaff and alfa are used in bucket feeds and the differences between them.</a:t>
            </a:r>
          </a:p>
          <a:p>
            <a:endParaRPr lang="en-GB" dirty="0"/>
          </a:p>
          <a:p>
            <a:r>
              <a:rPr lang="en-GB" dirty="0"/>
              <a:t>There is space in the booklet for participants to write notes about each feed next</a:t>
            </a:r>
            <a:r>
              <a:rPr lang="en-GB" baseline="0" dirty="0"/>
              <a:t> to the picture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33</a:t>
            </a:fld>
            <a:endParaRPr lang="en-GB"/>
          </a:p>
        </p:txBody>
      </p:sp>
    </p:spTree>
    <p:extLst>
      <p:ext uri="{BB962C8B-B14F-4D97-AF65-F5344CB8AC3E}">
        <p14:creationId xmlns:p14="http://schemas.microsoft.com/office/powerpoint/2010/main" val="2267760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if they can identify the feed in the pictures</a:t>
            </a:r>
          </a:p>
          <a:p>
            <a:r>
              <a:rPr lang="en-GB" dirty="0"/>
              <a:t>Discuss the basic differences between cubes and mix</a:t>
            </a:r>
          </a:p>
          <a:p>
            <a:endParaRPr lang="en-GB" dirty="0"/>
          </a:p>
          <a:p>
            <a:r>
              <a:rPr lang="en-GB" dirty="0"/>
              <a:t>There is space in the booklet for participants to write notes about each feed next</a:t>
            </a:r>
            <a:r>
              <a:rPr lang="en-GB" baseline="0" dirty="0"/>
              <a:t> to the picture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34</a:t>
            </a:fld>
            <a:endParaRPr lang="en-GB"/>
          </a:p>
        </p:txBody>
      </p:sp>
    </p:spTree>
    <p:extLst>
      <p:ext uri="{BB962C8B-B14F-4D97-AF65-F5344CB8AC3E}">
        <p14:creationId xmlns:p14="http://schemas.microsoft.com/office/powerpoint/2010/main" val="1797529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a:t>
            </a:r>
            <a:r>
              <a:rPr lang="en-GB" baseline="0" dirty="0"/>
              <a:t> if they can identify the feed in the picture and what is the difference between the pictures</a:t>
            </a:r>
            <a:endParaRPr lang="en-GB" dirty="0"/>
          </a:p>
          <a:p>
            <a:r>
              <a:rPr lang="en-GB" dirty="0"/>
              <a:t>Discuss</a:t>
            </a:r>
            <a:r>
              <a:rPr lang="en-GB" baseline="0" dirty="0"/>
              <a:t> how sugar beet cubes differ from normal cubes and what you should do if you are not sure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35</a:t>
            </a:fld>
            <a:endParaRPr lang="en-GB"/>
          </a:p>
        </p:txBody>
      </p:sp>
    </p:spTree>
    <p:extLst>
      <p:ext uri="{BB962C8B-B14F-4D97-AF65-F5344CB8AC3E}">
        <p14:creationId xmlns:p14="http://schemas.microsoft.com/office/powerpoint/2010/main" val="1924937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participants have space to write answers in the booklets.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Mouth, throat/oesophagus, stomach, intestines, rectum, anus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In case the horse has special dietary requirements, bites, isn’t allowed treats, or any other sensible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treats from discussion in session or listed in booklet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It begins to ferment creating gas in the stomach which can cause colic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from the rules given in the booklet and suitable reasons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encourage the horse to chew, add fibre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Can’t see the content of a cube, mix tends to be </a:t>
            </a:r>
            <a:r>
              <a:rPr lang="en-GB" baseline="0" dirty="0" err="1"/>
              <a:t>molassed</a:t>
            </a:r>
            <a:r>
              <a:rPr lang="en-GB" baseline="0" dirty="0"/>
              <a:t> cubes aren’t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Soak it for the recommended time (usually given on the bag)</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36</a:t>
            </a:fld>
            <a:endParaRPr lang="en-GB"/>
          </a:p>
        </p:txBody>
      </p:sp>
    </p:spTree>
    <p:extLst>
      <p:ext uri="{BB962C8B-B14F-4D97-AF65-F5344CB8AC3E}">
        <p14:creationId xmlns:p14="http://schemas.microsoft.com/office/powerpoint/2010/main" val="1370876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covers the basic fields checks and</a:t>
            </a:r>
            <a:r>
              <a:rPr lang="en-GB" baseline="0" dirty="0"/>
              <a:t> routine field care to ensure the field is suitable and safe to use.</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37</a:t>
            </a:fld>
            <a:endParaRPr lang="en-GB"/>
          </a:p>
        </p:txBody>
      </p:sp>
    </p:spTree>
    <p:extLst>
      <p:ext uri="{BB962C8B-B14F-4D97-AF65-F5344CB8AC3E}">
        <p14:creationId xmlns:p14="http://schemas.microsoft.com/office/powerpoint/2010/main" val="1828324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Ask the group if they are aware of how much grazing</a:t>
            </a:r>
            <a:r>
              <a:rPr lang="en-GB" baseline="0" dirty="0"/>
              <a:t> is recommended for a horse. What could happen if there is not enough grazing/ too much grazing?</a:t>
            </a:r>
          </a:p>
          <a:p>
            <a:endParaRPr lang="en-GB" dirty="0"/>
          </a:p>
          <a:p>
            <a:r>
              <a:rPr lang="en-GB" dirty="0"/>
              <a:t>Ask the group to think about what kind</a:t>
            </a:r>
            <a:r>
              <a:rPr lang="en-GB" baseline="0" dirty="0"/>
              <a:t> of checks they would carry out daily/weekly/monthly on a field used for grazing horses and create a list.</a:t>
            </a:r>
          </a:p>
          <a:p>
            <a:r>
              <a:rPr lang="en-GB" baseline="0" dirty="0"/>
              <a:t>Discuss what to look for in each check</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38</a:t>
            </a:fld>
            <a:endParaRPr lang="en-GB"/>
          </a:p>
        </p:txBody>
      </p:sp>
    </p:spTree>
    <p:extLst>
      <p:ext uri="{BB962C8B-B14F-4D97-AF65-F5344CB8AC3E}">
        <p14:creationId xmlns:p14="http://schemas.microsoft.com/office/powerpoint/2010/main" val="2273793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into smaller groups and allocate each</a:t>
            </a:r>
            <a:r>
              <a:rPr lang="en-GB" baseline="0" dirty="0"/>
              <a:t> a fencing type or ask to come up with their own list. Ask them to consider the pros and cons of each type</a:t>
            </a:r>
            <a:endParaRPr lang="en-GB" dirty="0"/>
          </a:p>
          <a:p>
            <a:r>
              <a:rPr lang="en-GB" dirty="0"/>
              <a:t>Feedback to the rest of the group</a:t>
            </a:r>
          </a:p>
          <a:p>
            <a:r>
              <a:rPr lang="en-GB" baseline="0" dirty="0"/>
              <a:t>There is space in the booklets for participants to write notes.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39</a:t>
            </a:fld>
            <a:endParaRPr lang="en-GB"/>
          </a:p>
        </p:txBody>
      </p:sp>
    </p:spTree>
    <p:extLst>
      <p:ext uri="{BB962C8B-B14F-4D97-AF65-F5344CB8AC3E}">
        <p14:creationId xmlns:p14="http://schemas.microsoft.com/office/powerpoint/2010/main" val="3120216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10"/>
          </p:nvPr>
        </p:nvSpPr>
        <p:spPr/>
        <p:txBody>
          <a:bodyPr/>
          <a:lstStyle/>
          <a:p>
            <a:fld id="{0534D6A2-24F2-43A9-B46E-EC2A6A322DB1}" type="slidenum">
              <a:rPr lang="en-GB" smtClean="0"/>
              <a:t>40</a:t>
            </a:fld>
            <a:endParaRPr lang="en-GB"/>
          </a:p>
        </p:txBody>
      </p:sp>
    </p:spTree>
    <p:extLst>
      <p:ext uri="{BB962C8B-B14F-4D97-AF65-F5344CB8AC3E}">
        <p14:creationId xmlns:p14="http://schemas.microsoft.com/office/powerpoint/2010/main" val="93971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introduces</a:t>
            </a:r>
            <a:r>
              <a:rPr lang="en-GB" baseline="0" dirty="0"/>
              <a:t> how to recognise facial expressions and reactions of the horse. Link it back to yard safety from part one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a:t>
            </a:fld>
            <a:endParaRPr lang="en-GB"/>
          </a:p>
        </p:txBody>
      </p:sp>
    </p:spTree>
    <p:extLst>
      <p:ext uri="{BB962C8B-B14F-4D97-AF65-F5344CB8AC3E}">
        <p14:creationId xmlns:p14="http://schemas.microsoft.com/office/powerpoint/2010/main" val="2429822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10"/>
          </p:nvPr>
        </p:nvSpPr>
        <p:spPr/>
        <p:txBody>
          <a:bodyPr/>
          <a:lstStyle/>
          <a:p>
            <a:fld id="{0534D6A2-24F2-43A9-B46E-EC2A6A322DB1}" type="slidenum">
              <a:rPr lang="en-GB" smtClean="0"/>
              <a:t>41</a:t>
            </a:fld>
            <a:endParaRPr lang="en-GB"/>
          </a:p>
        </p:txBody>
      </p:sp>
    </p:spTree>
    <p:extLst>
      <p:ext uri="{BB962C8B-B14F-4D97-AF65-F5344CB8AC3E}">
        <p14:creationId xmlns:p14="http://schemas.microsoft.com/office/powerpoint/2010/main" val="2809636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10"/>
          </p:nvPr>
        </p:nvSpPr>
        <p:spPr/>
        <p:txBody>
          <a:bodyPr/>
          <a:lstStyle/>
          <a:p>
            <a:fld id="{0534D6A2-24F2-43A9-B46E-EC2A6A322DB1}" type="slidenum">
              <a:rPr lang="en-GB" smtClean="0"/>
              <a:t>42</a:t>
            </a:fld>
            <a:endParaRPr lang="en-GB"/>
          </a:p>
        </p:txBody>
      </p:sp>
    </p:spTree>
    <p:extLst>
      <p:ext uri="{BB962C8B-B14F-4D97-AF65-F5344CB8AC3E}">
        <p14:creationId xmlns:p14="http://schemas.microsoft.com/office/powerpoint/2010/main" val="3808279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Methods</a:t>
            </a:r>
            <a:r>
              <a:rPr lang="en-GB" baseline="0" dirty="0"/>
              <a:t> of supplying water has been covered in previous sessions – recap with group ways of providing water in field</a:t>
            </a:r>
            <a:endParaRPr lang="en-GB" dirty="0"/>
          </a:p>
          <a:p>
            <a:r>
              <a:rPr lang="en-GB" dirty="0"/>
              <a:t>Ask</a:t>
            </a:r>
            <a:r>
              <a:rPr lang="en-GB" baseline="0" dirty="0"/>
              <a:t> what checks they would carry out for each method of watering suggested</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43</a:t>
            </a:fld>
            <a:endParaRPr lang="en-GB"/>
          </a:p>
        </p:txBody>
      </p:sp>
    </p:spTree>
    <p:extLst>
      <p:ext uri="{BB962C8B-B14F-4D97-AF65-F5344CB8AC3E}">
        <p14:creationId xmlns:p14="http://schemas.microsoft.com/office/powerpoint/2010/main" val="4173487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why they think you might need to remove droppings from the field?</a:t>
            </a:r>
          </a:p>
          <a:p>
            <a:r>
              <a:rPr lang="en-GB" dirty="0"/>
              <a:t>Discuss briefly parasite</a:t>
            </a:r>
            <a:r>
              <a:rPr lang="en-GB" baseline="0" dirty="0"/>
              <a:t> control – overview of the lifecycle and why removing droppings breaks this cycle</a:t>
            </a:r>
          </a:p>
          <a:p>
            <a:r>
              <a:rPr lang="en-GB" baseline="0" dirty="0"/>
              <a:t>Can discuss methods of removing droppings – wheel barrow and skip, machine </a:t>
            </a:r>
            <a:r>
              <a:rPr lang="en-GB" baseline="0" dirty="0" err="1"/>
              <a:t>etc</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44</a:t>
            </a:fld>
            <a:endParaRPr lang="en-GB"/>
          </a:p>
        </p:txBody>
      </p:sp>
    </p:spTree>
    <p:extLst>
      <p:ext uri="{BB962C8B-B14F-4D97-AF65-F5344CB8AC3E}">
        <p14:creationId xmlns:p14="http://schemas.microsoft.com/office/powerpoint/2010/main" val="3396265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discuss what parasites are</a:t>
            </a:r>
            <a:r>
              <a:rPr lang="en-GB" baseline="0" dirty="0"/>
              <a:t> and how they can affect the horse</a:t>
            </a:r>
          </a:p>
          <a:p>
            <a:r>
              <a:rPr lang="en-GB" baseline="0" dirty="0"/>
              <a:t>Include a basic overview of worm lifecycle and why removing droppings helps to control them</a:t>
            </a:r>
          </a:p>
          <a:p>
            <a:r>
              <a:rPr lang="en-GB" baseline="0" dirty="0"/>
              <a:t>Discuss other methods of testing for worms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45</a:t>
            </a:fld>
            <a:endParaRPr lang="en-GB"/>
          </a:p>
        </p:txBody>
      </p:sp>
    </p:spTree>
    <p:extLst>
      <p:ext uri="{BB962C8B-B14F-4D97-AF65-F5344CB8AC3E}">
        <p14:creationId xmlns:p14="http://schemas.microsoft.com/office/powerpoint/2010/main" val="668554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group ask for ideas of any other checks they might want to carry out to ensure the field is safe</a:t>
            </a:r>
            <a:r>
              <a:rPr lang="en-GB" baseline="0" dirty="0"/>
              <a:t> and suitable</a:t>
            </a:r>
          </a:p>
          <a:p>
            <a:r>
              <a:rPr lang="en-GB" baseline="0" dirty="0"/>
              <a:t>Make a list to ad to the ones on the slide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46</a:t>
            </a:fld>
            <a:endParaRPr lang="en-GB"/>
          </a:p>
        </p:txBody>
      </p:sp>
    </p:spTree>
    <p:extLst>
      <p:ext uri="{BB962C8B-B14F-4D97-AF65-F5344CB8AC3E}">
        <p14:creationId xmlns:p14="http://schemas.microsoft.com/office/powerpoint/2010/main" val="3837451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is an introduction</a:t>
            </a:r>
            <a:r>
              <a:rPr lang="en-GB" baseline="0" dirty="0"/>
              <a:t> to recognising common plants that are poisonous to horses</a:t>
            </a:r>
          </a:p>
          <a:p>
            <a:r>
              <a:rPr lang="en-GB" baseline="0" dirty="0"/>
              <a:t>Remind the group that some are also toxic to humans so care must be taken when removing them</a:t>
            </a:r>
          </a:p>
          <a:p>
            <a:endParaRPr lang="en-GB" dirty="0"/>
          </a:p>
          <a:p>
            <a:r>
              <a:rPr lang="en-GB" dirty="0"/>
              <a:t>A selection of plants and trees are shown on the following slides, the same pictures are in the booklet with space to write the name underneath. Show</a:t>
            </a:r>
            <a:r>
              <a:rPr lang="en-GB" baseline="0" dirty="0"/>
              <a:t> the group each picture and ask if they recognise it.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47</a:t>
            </a:fld>
            <a:endParaRPr lang="en-GB"/>
          </a:p>
        </p:txBody>
      </p:sp>
    </p:spTree>
    <p:extLst>
      <p:ext uri="{BB962C8B-B14F-4D97-AF65-F5344CB8AC3E}">
        <p14:creationId xmlns:p14="http://schemas.microsoft.com/office/powerpoint/2010/main" val="3577101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Ragwort</a:t>
            </a:r>
          </a:p>
          <a:p>
            <a:r>
              <a:rPr lang="en-GB" dirty="0"/>
              <a:t>Describe what to look for – rosette stage and the yellow flowers</a:t>
            </a:r>
          </a:p>
          <a:p>
            <a:r>
              <a:rPr lang="en-GB" dirty="0"/>
              <a:t>If possible</a:t>
            </a:r>
            <a:r>
              <a:rPr lang="en-GB" baseline="0" dirty="0"/>
              <a:t> look at the ragwort toolkit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48</a:t>
            </a:fld>
            <a:endParaRPr lang="en-GB"/>
          </a:p>
        </p:txBody>
      </p:sp>
    </p:spTree>
    <p:extLst>
      <p:ext uri="{BB962C8B-B14F-4D97-AF65-F5344CB8AC3E}">
        <p14:creationId xmlns:p14="http://schemas.microsoft.com/office/powerpoint/2010/main" val="1679603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49</a:t>
            </a:fld>
            <a:endParaRPr lang="en-GB"/>
          </a:p>
        </p:txBody>
      </p:sp>
    </p:spTree>
    <p:extLst>
      <p:ext uri="{BB962C8B-B14F-4D97-AF65-F5344CB8AC3E}">
        <p14:creationId xmlns:p14="http://schemas.microsoft.com/office/powerpoint/2010/main" val="735185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52</a:t>
            </a:fld>
            <a:endParaRPr lang="en-GB"/>
          </a:p>
        </p:txBody>
      </p:sp>
    </p:spTree>
    <p:extLst>
      <p:ext uri="{BB962C8B-B14F-4D97-AF65-F5344CB8AC3E}">
        <p14:creationId xmlns:p14="http://schemas.microsoft.com/office/powerpoint/2010/main" val="215567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the group</a:t>
            </a:r>
            <a:r>
              <a:rPr lang="en-GB" baseline="0" dirty="0"/>
              <a:t> why it is important to know about horse behaviour</a:t>
            </a:r>
          </a:p>
          <a:p>
            <a:r>
              <a:rPr lang="en-GB" baseline="0" dirty="0"/>
              <a:t>Discuss how horse’s communicate with each other and with us. Can the group give any examples of communication behaviour they have seen?</a:t>
            </a:r>
          </a:p>
          <a:p>
            <a:r>
              <a:rPr lang="en-GB" baseline="0" dirty="0"/>
              <a:t>Discuss how the horse communicates with us, ask the group for their examples</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a:t>
            </a:fld>
            <a:endParaRPr lang="en-GB"/>
          </a:p>
        </p:txBody>
      </p:sp>
    </p:spTree>
    <p:extLst>
      <p:ext uri="{BB962C8B-B14F-4D97-AF65-F5344CB8AC3E}">
        <p14:creationId xmlns:p14="http://schemas.microsoft.com/office/powerpoint/2010/main" val="816940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4D6A2-24F2-43A9-B46E-EC2A6A322DB1}" type="slidenum">
              <a:rPr lang="en-GB" smtClean="0"/>
              <a:t>54</a:t>
            </a:fld>
            <a:endParaRPr lang="en-GB"/>
          </a:p>
        </p:txBody>
      </p:sp>
    </p:spTree>
    <p:extLst>
      <p:ext uri="{BB962C8B-B14F-4D97-AF65-F5344CB8AC3E}">
        <p14:creationId xmlns:p14="http://schemas.microsoft.com/office/powerpoint/2010/main" val="1255250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in the booklet for participants to write their answers.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acceptable from the list in the booklet or discussed in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2 acceptable from the booklet or covered in the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It can cut them if they lean on it, rip rugs,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2 from the list in the booklet or covered in the session.</a:t>
            </a:r>
          </a:p>
        </p:txBody>
      </p:sp>
      <p:sp>
        <p:nvSpPr>
          <p:cNvPr id="4" name="Slide Number Placeholder 3"/>
          <p:cNvSpPr>
            <a:spLocks noGrp="1"/>
          </p:cNvSpPr>
          <p:nvPr>
            <p:ph type="sldNum" sz="quarter" idx="10"/>
          </p:nvPr>
        </p:nvSpPr>
        <p:spPr/>
        <p:txBody>
          <a:bodyPr/>
          <a:lstStyle/>
          <a:p>
            <a:fld id="{0534D6A2-24F2-43A9-B46E-EC2A6A322DB1}" type="slidenum">
              <a:rPr lang="en-GB" smtClean="0"/>
              <a:t>55</a:t>
            </a:fld>
            <a:endParaRPr lang="en-GB"/>
          </a:p>
        </p:txBody>
      </p:sp>
    </p:spTree>
    <p:extLst>
      <p:ext uri="{BB962C8B-B14F-4D97-AF65-F5344CB8AC3E}">
        <p14:creationId xmlns:p14="http://schemas.microsoft.com/office/powerpoint/2010/main" val="1804160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introduces</a:t>
            </a:r>
            <a:r>
              <a:rPr lang="en-GB" baseline="0" dirty="0"/>
              <a:t> parts of the saddle and bridle in preparation for learning how to tack up.</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56</a:t>
            </a:fld>
            <a:endParaRPr lang="en-GB"/>
          </a:p>
        </p:txBody>
      </p:sp>
    </p:spTree>
    <p:extLst>
      <p:ext uri="{BB962C8B-B14F-4D97-AF65-F5344CB8AC3E}">
        <p14:creationId xmlns:p14="http://schemas.microsoft.com/office/powerpoint/2010/main" val="3928276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the group that there are many types of bridle, the one pictured is a simple snaffle bridle with a cavesson</a:t>
            </a:r>
            <a:r>
              <a:rPr lang="en-GB" baseline="0" dirty="0"/>
              <a:t> noseband (and is the same picture as in the booklet)</a:t>
            </a:r>
          </a:p>
          <a:p>
            <a:r>
              <a:rPr lang="en-GB" baseline="0" dirty="0"/>
              <a:t>Ask the group if they recognise any parts and talk briefly about what each part does</a:t>
            </a:r>
          </a:p>
          <a:p>
            <a:r>
              <a:rPr lang="en-GB" baseline="0" dirty="0"/>
              <a:t>If possible take in a snaffle bridle so participants can see one</a:t>
            </a:r>
          </a:p>
        </p:txBody>
      </p:sp>
      <p:sp>
        <p:nvSpPr>
          <p:cNvPr id="4" name="Slide Number Placeholder 3"/>
          <p:cNvSpPr>
            <a:spLocks noGrp="1"/>
          </p:cNvSpPr>
          <p:nvPr>
            <p:ph type="sldNum" sz="quarter" idx="10"/>
          </p:nvPr>
        </p:nvSpPr>
        <p:spPr/>
        <p:txBody>
          <a:bodyPr/>
          <a:lstStyle/>
          <a:p>
            <a:fld id="{0534D6A2-24F2-43A9-B46E-EC2A6A322DB1}" type="slidenum">
              <a:rPr lang="en-GB" smtClean="0"/>
              <a:t>57</a:t>
            </a:fld>
            <a:endParaRPr lang="en-GB"/>
          </a:p>
        </p:txBody>
      </p:sp>
    </p:spTree>
    <p:extLst>
      <p:ext uri="{BB962C8B-B14F-4D97-AF65-F5344CB8AC3E}">
        <p14:creationId xmlns:p14="http://schemas.microsoft.com/office/powerpoint/2010/main" val="2553249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the group that there are</a:t>
            </a:r>
            <a:r>
              <a:rPr lang="en-GB" baseline="0" dirty="0"/>
              <a:t> different</a:t>
            </a:r>
            <a:r>
              <a:rPr lang="en-GB" dirty="0"/>
              <a:t> types of</a:t>
            </a:r>
            <a:r>
              <a:rPr lang="en-GB" baseline="0" dirty="0"/>
              <a:t> saddle</a:t>
            </a:r>
            <a:r>
              <a:rPr lang="en-GB" dirty="0"/>
              <a:t>, the one pictured </a:t>
            </a:r>
            <a:r>
              <a:rPr lang="en-GB" baseline="0" dirty="0"/>
              <a:t>is the same picture as in the booklet</a:t>
            </a:r>
          </a:p>
          <a:p>
            <a:endParaRPr lang="en-GB" baseline="0" dirty="0"/>
          </a:p>
          <a:p>
            <a:r>
              <a:rPr lang="en-GB" baseline="0" dirty="0"/>
              <a:t>Ask the group if they recognise any parts </a:t>
            </a:r>
          </a:p>
          <a:p>
            <a:r>
              <a:rPr lang="en-GB" baseline="0" dirty="0"/>
              <a:t>If possible take in a saddle so participants can see one</a:t>
            </a:r>
          </a:p>
          <a:p>
            <a:endParaRPr lang="en-GB" dirty="0"/>
          </a:p>
          <a:p>
            <a:r>
              <a:rPr lang="en-GB" dirty="0"/>
              <a:t>Although the saddle cloth isn’t a part of the saddle the label has been included for information! Explain the use of a saddle cloth</a:t>
            </a:r>
            <a:r>
              <a:rPr lang="en-GB" baseline="0" dirty="0"/>
              <a:t> and the various names they might hear.</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58</a:t>
            </a:fld>
            <a:endParaRPr lang="en-GB"/>
          </a:p>
        </p:txBody>
      </p:sp>
    </p:spTree>
    <p:extLst>
      <p:ext uri="{BB962C8B-B14F-4D97-AF65-F5344CB8AC3E}">
        <p14:creationId xmlns:p14="http://schemas.microsoft.com/office/powerpoint/2010/main" val="963901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Underside of the saddle</a:t>
            </a:r>
          </a:p>
        </p:txBody>
      </p:sp>
      <p:sp>
        <p:nvSpPr>
          <p:cNvPr id="4" name="Slide Number Placeholder 3"/>
          <p:cNvSpPr>
            <a:spLocks noGrp="1"/>
          </p:cNvSpPr>
          <p:nvPr>
            <p:ph type="sldNum" sz="quarter" idx="10"/>
          </p:nvPr>
        </p:nvSpPr>
        <p:spPr/>
        <p:txBody>
          <a:bodyPr/>
          <a:lstStyle/>
          <a:p>
            <a:fld id="{0534D6A2-24F2-43A9-B46E-EC2A6A322DB1}" type="slidenum">
              <a:rPr lang="en-GB" smtClean="0"/>
              <a:t>59</a:t>
            </a:fld>
            <a:endParaRPr lang="en-GB"/>
          </a:p>
        </p:txBody>
      </p:sp>
    </p:spTree>
    <p:extLst>
      <p:ext uri="{BB962C8B-B14F-4D97-AF65-F5344CB8AC3E}">
        <p14:creationId xmlns:p14="http://schemas.microsoft.com/office/powerpoint/2010/main" val="4200291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to write the answers in the booklet.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parts of the bridle covered in the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parts of the saddle covered in the session</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60</a:t>
            </a:fld>
            <a:endParaRPr lang="en-GB"/>
          </a:p>
        </p:txBody>
      </p:sp>
    </p:spTree>
    <p:extLst>
      <p:ext uri="{BB962C8B-B14F-4D97-AF65-F5344CB8AC3E}">
        <p14:creationId xmlns:p14="http://schemas.microsoft.com/office/powerpoint/2010/main" val="664560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4D6A2-24F2-43A9-B46E-EC2A6A322DB1}" type="slidenum">
              <a:rPr lang="en-GB" smtClean="0"/>
              <a:t>61</a:t>
            </a:fld>
            <a:endParaRPr lang="en-GB"/>
          </a:p>
        </p:txBody>
      </p:sp>
    </p:spTree>
    <p:extLst>
      <p:ext uri="{BB962C8B-B14F-4D97-AF65-F5344CB8AC3E}">
        <p14:creationId xmlns:p14="http://schemas.microsoft.com/office/powerpoint/2010/main" val="2773202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has been left blank for you to complete id required about the next steps for the group e.g. Bronze About the </a:t>
            </a:r>
            <a:r>
              <a:rPr lang="en-GB"/>
              <a:t>Horse Awards</a:t>
            </a:r>
          </a:p>
        </p:txBody>
      </p:sp>
      <p:sp>
        <p:nvSpPr>
          <p:cNvPr id="4" name="Slide Number Placeholder 3"/>
          <p:cNvSpPr>
            <a:spLocks noGrp="1"/>
          </p:cNvSpPr>
          <p:nvPr>
            <p:ph type="sldNum" sz="quarter" idx="5"/>
          </p:nvPr>
        </p:nvSpPr>
        <p:spPr/>
        <p:txBody>
          <a:bodyPr/>
          <a:lstStyle/>
          <a:p>
            <a:fld id="{0534D6A2-24F2-43A9-B46E-EC2A6A322DB1}" type="slidenum">
              <a:rPr lang="en-GB" smtClean="0"/>
              <a:t>62</a:t>
            </a:fld>
            <a:endParaRPr lang="en-GB"/>
          </a:p>
        </p:txBody>
      </p:sp>
    </p:spTree>
    <p:extLst>
      <p:ext uri="{BB962C8B-B14F-4D97-AF65-F5344CB8AC3E}">
        <p14:creationId xmlns:p14="http://schemas.microsoft.com/office/powerpoint/2010/main" val="98000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a group describe some facial expressions that indicate the horse is: happy, alert, unhappy, </a:t>
            </a:r>
          </a:p>
          <a:p>
            <a:r>
              <a:rPr lang="en-GB" baseline="0" dirty="0"/>
              <a:t>Discuss the two horses in the pictures – what do the group think they are showing?</a:t>
            </a:r>
          </a:p>
          <a:p>
            <a:r>
              <a:rPr lang="en-GB" baseline="0" dirty="0"/>
              <a:t>Either as a group or divided into smaller groups d</a:t>
            </a:r>
            <a:r>
              <a:rPr lang="en-GB" dirty="0"/>
              <a:t>iscuss </a:t>
            </a:r>
            <a:r>
              <a:rPr lang="en-GB" baseline="0" dirty="0"/>
              <a:t>the horses shown on the following slides </a:t>
            </a:r>
          </a:p>
          <a:p>
            <a:r>
              <a:rPr lang="en-GB" baseline="0" dirty="0"/>
              <a:t>(Can also use these slides as a revision of colours and markings from part one)</a:t>
            </a:r>
          </a:p>
          <a:p>
            <a:r>
              <a:rPr lang="en-GB" baseline="0" dirty="0"/>
              <a:t>Consider adding other relevant pictures or videos clips to this section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a:t>
            </a:fld>
            <a:endParaRPr lang="en-GB"/>
          </a:p>
        </p:txBody>
      </p:sp>
    </p:spTree>
    <p:extLst>
      <p:ext uri="{BB962C8B-B14F-4D97-AF65-F5344CB8AC3E}">
        <p14:creationId xmlns:p14="http://schemas.microsoft.com/office/powerpoint/2010/main" val="284376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each horse in the picture (these pictures are the same as the booklet)</a:t>
            </a:r>
          </a:p>
          <a:p>
            <a:r>
              <a:rPr lang="en-GB" dirty="0"/>
              <a:t>Discuss what</a:t>
            </a:r>
            <a:r>
              <a:rPr lang="en-GB" baseline="0" dirty="0"/>
              <a:t> the group can see in terms of body language as well as the facial expression e.g. relaxed muscles, wide eye, relaxed nostrils, stance.  What kind of reaction would you expect if you approached each horse?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7</a:t>
            </a:fld>
            <a:endParaRPr lang="en-GB"/>
          </a:p>
        </p:txBody>
      </p:sp>
    </p:spTree>
    <p:extLst>
      <p:ext uri="{BB962C8B-B14F-4D97-AF65-F5344CB8AC3E}">
        <p14:creationId xmlns:p14="http://schemas.microsoft.com/office/powerpoint/2010/main" val="3337647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8</a:t>
            </a:fld>
            <a:endParaRPr lang="en-GB"/>
          </a:p>
        </p:txBody>
      </p:sp>
    </p:spTree>
    <p:extLst>
      <p:ext uri="{BB962C8B-B14F-4D97-AF65-F5344CB8AC3E}">
        <p14:creationId xmlns:p14="http://schemas.microsoft.com/office/powerpoint/2010/main" val="231599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a:t>
            </a:r>
            <a:r>
              <a:rPr lang="en-GB" baseline="0" dirty="0"/>
              <a:t> if they have seen a horse sleeping – lying down or standing up?</a:t>
            </a:r>
            <a:endParaRPr lang="en-GB" dirty="0"/>
          </a:p>
          <a:p>
            <a:r>
              <a:rPr lang="en-GB" dirty="0"/>
              <a:t>Discuss how horses sleep/doze  </a:t>
            </a:r>
          </a:p>
          <a:p>
            <a:r>
              <a:rPr lang="en-GB" baseline="0" dirty="0"/>
              <a:t>Is it normal to rest one leg more than other or switch from leg to leg?</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9</a:t>
            </a:fld>
            <a:endParaRPr lang="en-GB"/>
          </a:p>
        </p:txBody>
      </p:sp>
    </p:spTree>
    <p:extLst>
      <p:ext uri="{BB962C8B-B14F-4D97-AF65-F5344CB8AC3E}">
        <p14:creationId xmlns:p14="http://schemas.microsoft.com/office/powerpoint/2010/main" val="204887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6940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585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639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802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60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51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987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063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253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6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877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0C912-480B-4701-922C-E9D746505C5A}" type="datetimeFigureOut">
              <a:rPr lang="en-GB" smtClean="0">
                <a:solidFill>
                  <a:prstClr val="black">
                    <a:tint val="75000"/>
                  </a:prstClr>
                </a:solidFill>
              </a:rPr>
              <a:pPr/>
              <a:t>13/02/2020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pic>
        <p:nvPicPr>
          <p:cNvPr id="7" name="Content Placeholder 3"/>
          <p:cNvPicPr>
            <a:picLocks noChangeAspect="1"/>
          </p:cNvPicPr>
          <p:nvPr userDrawn="1"/>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57327"/>
            <a:ext cx="9144000" cy="2121407"/>
          </a:xfrm>
          <a:prstGeom prst="rect">
            <a:avLst/>
          </a:prstGeom>
        </p:spPr>
      </p:pic>
    </p:spTree>
    <p:extLst>
      <p:ext uri="{BB962C8B-B14F-4D97-AF65-F5344CB8AC3E}">
        <p14:creationId xmlns:p14="http://schemas.microsoft.com/office/powerpoint/2010/main" val="2213538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HS Challenge Awards Logo v1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365104"/>
            <a:ext cx="4320480" cy="1440160"/>
          </a:xfrm>
          <a:prstGeom prst="rect">
            <a:avLst/>
          </a:prstGeom>
        </p:spPr>
      </p:pic>
      <p:sp>
        <p:nvSpPr>
          <p:cNvPr id="2" name="Rectangle 1">
            <a:extLst>
              <a:ext uri="{FF2B5EF4-FFF2-40B4-BE49-F238E27FC236}">
                <a16:creationId xmlns:a16="http://schemas.microsoft.com/office/drawing/2014/main" id="{7E315F10-0783-430C-B867-13115403DB26}"/>
              </a:ext>
            </a:extLst>
          </p:cNvPr>
          <p:cNvSpPr/>
          <p:nvPr/>
        </p:nvSpPr>
        <p:spPr>
          <a:xfrm>
            <a:off x="1763688" y="1268760"/>
            <a:ext cx="6102424" cy="1938992"/>
          </a:xfrm>
          <a:prstGeom prst="rect">
            <a:avLst/>
          </a:prstGeom>
        </p:spPr>
        <p:txBody>
          <a:bodyPr wrap="square">
            <a:spAutoFit/>
          </a:bodyPr>
          <a:lstStyle/>
          <a:p>
            <a:pPr algn="ctr"/>
            <a:r>
              <a:rPr lang="en-GB" sz="6000" dirty="0">
                <a:solidFill>
                  <a:schemeClr val="tx2"/>
                </a:solidFill>
              </a:rPr>
              <a:t>Horse Knowledge </a:t>
            </a:r>
            <a:br>
              <a:rPr lang="en-GB" sz="6000" dirty="0">
                <a:solidFill>
                  <a:schemeClr val="tx2"/>
                </a:solidFill>
              </a:rPr>
            </a:br>
            <a:r>
              <a:rPr lang="en-GB" sz="6000" dirty="0">
                <a:solidFill>
                  <a:schemeClr val="tx2"/>
                </a:solidFill>
              </a:rPr>
              <a:t>Part Two</a:t>
            </a:r>
          </a:p>
        </p:txBody>
      </p:sp>
    </p:spTree>
    <p:extLst>
      <p:ext uri="{BB962C8B-B14F-4D97-AF65-F5344CB8AC3E}">
        <p14:creationId xmlns:p14="http://schemas.microsoft.com/office/powerpoint/2010/main" val="425671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Tail Swishing</a:t>
            </a:r>
          </a:p>
        </p:txBody>
      </p:sp>
      <p:pic>
        <p:nvPicPr>
          <p:cNvPr id="5122" name="Picture 2" descr="\\sol\Groups$\Development Team\Recreational courses\BHS Challenge\Challenge Awards\EHKC Challenge Award\Horse knowledge part two\IMG_5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556792"/>
            <a:ext cx="6840252" cy="456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2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146" name="Picture 2" descr="\\sol\Groups$\Development Team\Recreational courses\BHS Challenge\Challenge Awards\EHKC Challenge Award\Horse knowledge part two\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26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GB" dirty="0"/>
              <a:t>Why is it important to recognise horse facial expressions and body language?</a:t>
            </a:r>
          </a:p>
          <a:p>
            <a:pPr marL="514350" indent="-514350">
              <a:buFont typeface="+mj-lt"/>
              <a:buAutoNum type="arabicPeriod"/>
            </a:pPr>
            <a:r>
              <a:rPr lang="en-GB" dirty="0"/>
              <a:t>How might a horse that is protective of his stable react when you approach?</a:t>
            </a:r>
          </a:p>
          <a:p>
            <a:pPr marL="514350" indent="-514350">
              <a:buFont typeface="+mj-lt"/>
              <a:buAutoNum type="arabicPeriod"/>
            </a:pPr>
            <a:r>
              <a:rPr lang="en-GB" dirty="0"/>
              <a:t>What might a sensitive horse do when you groom him?</a:t>
            </a:r>
          </a:p>
          <a:p>
            <a:pPr marL="514350" indent="-514350">
              <a:buFont typeface="+mj-lt"/>
              <a:buAutoNum type="arabicPeriod"/>
            </a:pPr>
            <a:r>
              <a:rPr lang="en-GB" dirty="0"/>
              <a:t>What behaviour would tell you your horse is relaxed</a:t>
            </a:r>
          </a:p>
          <a:p>
            <a:pPr marL="514350" indent="-514350">
              <a:buFont typeface="+mj-lt"/>
              <a:buAutoNum type="arabicPeriod"/>
            </a:pPr>
            <a:r>
              <a:rPr lang="en-GB" dirty="0"/>
              <a:t>What behaviour might a horse that is excited display?</a:t>
            </a:r>
          </a:p>
        </p:txBody>
      </p:sp>
    </p:spTree>
    <p:extLst>
      <p:ext uri="{BB962C8B-B14F-4D97-AF65-F5344CB8AC3E}">
        <p14:creationId xmlns:p14="http://schemas.microsoft.com/office/powerpoint/2010/main" val="322947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Horse Knowledge</a:t>
            </a:r>
            <a:br>
              <a:rPr lang="en-GB" dirty="0"/>
            </a:br>
            <a:r>
              <a:rPr lang="en-GB" dirty="0"/>
              <a:t>Horse Care</a:t>
            </a:r>
          </a:p>
        </p:txBody>
      </p:sp>
      <p:pic>
        <p:nvPicPr>
          <p:cNvPr id="1026" name="Picture 2" descr="\\sol\Groups$\Development Team\Recreational courses\BHS Challenge\Challenge Awards\EHKC Challenge Award\Horse knowledge part two\Powerpoint Pictures\group grazin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2008" y="1600200"/>
            <a:ext cx="679998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015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Microchipping </a:t>
            </a:r>
          </a:p>
        </p:txBody>
      </p:sp>
      <p:sp>
        <p:nvSpPr>
          <p:cNvPr id="3" name="Content Placeholder 2"/>
          <p:cNvSpPr>
            <a:spLocks noGrp="1"/>
          </p:cNvSpPr>
          <p:nvPr>
            <p:ph idx="1"/>
          </p:nvPr>
        </p:nvSpPr>
        <p:spPr/>
        <p:txBody>
          <a:bodyPr/>
          <a:lstStyle/>
          <a:p>
            <a:r>
              <a:rPr lang="en-GB" dirty="0"/>
              <a:t>Tiny chip the size of a grain of rice </a:t>
            </a:r>
          </a:p>
          <a:p>
            <a:r>
              <a:rPr lang="en-GB" dirty="0"/>
              <a:t>Inserted into the ligament running down the top of the neck</a:t>
            </a:r>
          </a:p>
          <a:p>
            <a:r>
              <a:rPr lang="en-GB" dirty="0"/>
              <a:t>Has to be carried out by a vet</a:t>
            </a:r>
          </a:p>
          <a:p>
            <a:r>
              <a:rPr lang="en-GB" dirty="0"/>
              <a:t>Read by handheld scanner</a:t>
            </a:r>
          </a:p>
          <a:p>
            <a:endParaRPr lang="en-GB" dirty="0"/>
          </a:p>
        </p:txBody>
      </p:sp>
    </p:spTree>
    <p:extLst>
      <p:ext uri="{BB962C8B-B14F-4D97-AF65-F5344CB8AC3E}">
        <p14:creationId xmlns:p14="http://schemas.microsoft.com/office/powerpoint/2010/main" val="3512529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Passports</a:t>
            </a:r>
          </a:p>
        </p:txBody>
      </p:sp>
      <p:pic>
        <p:nvPicPr>
          <p:cNvPr id="5" name="Picture 4" descr="A close up of a piece of paper&#10;&#10;Description automatically generated">
            <a:extLst>
              <a:ext uri="{FF2B5EF4-FFF2-40B4-BE49-F238E27FC236}">
                <a16:creationId xmlns:a16="http://schemas.microsoft.com/office/drawing/2014/main" id="{1C0CFF5F-5742-4D2D-8E0C-42402214C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24"/>
          <a:stretch/>
        </p:blipFill>
        <p:spPr>
          <a:xfrm>
            <a:off x="971600" y="1196752"/>
            <a:ext cx="5977813" cy="4869160"/>
          </a:xfrm>
          <a:prstGeom prst="rect">
            <a:avLst/>
          </a:prstGeom>
        </p:spPr>
      </p:pic>
    </p:spTree>
    <p:extLst>
      <p:ext uri="{BB962C8B-B14F-4D97-AF65-F5344CB8AC3E}">
        <p14:creationId xmlns:p14="http://schemas.microsoft.com/office/powerpoint/2010/main" val="179528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054C99-4EB3-4EE6-AC28-77D2F19C7DAD}"/>
              </a:ext>
            </a:extLst>
          </p:cNvPr>
          <p:cNvPicPr>
            <a:picLocks noChangeAspect="1"/>
          </p:cNvPicPr>
          <p:nvPr/>
        </p:nvPicPr>
        <p:blipFill rotWithShape="1">
          <a:blip r:embed="rId3"/>
          <a:srcRect t="10273" b="6253"/>
          <a:stretch/>
        </p:blipFill>
        <p:spPr>
          <a:xfrm>
            <a:off x="593812" y="620688"/>
            <a:ext cx="7956376" cy="4680520"/>
          </a:xfrm>
          <a:prstGeom prst="rect">
            <a:avLst/>
          </a:prstGeom>
        </p:spPr>
      </p:pic>
    </p:spTree>
    <p:extLst>
      <p:ext uri="{BB962C8B-B14F-4D97-AF65-F5344CB8AC3E}">
        <p14:creationId xmlns:p14="http://schemas.microsoft.com/office/powerpoint/2010/main" val="329084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Freeze Marking</a:t>
            </a:r>
          </a:p>
        </p:txBody>
      </p:sp>
      <p:sp>
        <p:nvSpPr>
          <p:cNvPr id="3" name="Content Placeholder 2"/>
          <p:cNvSpPr>
            <a:spLocks noGrp="1"/>
          </p:cNvSpPr>
          <p:nvPr>
            <p:ph idx="1"/>
          </p:nvPr>
        </p:nvSpPr>
        <p:spPr/>
        <p:txBody>
          <a:bodyPr/>
          <a:lstStyle/>
          <a:p>
            <a:r>
              <a:rPr lang="en-GB" dirty="0"/>
              <a:t>Freeze marks</a:t>
            </a:r>
          </a:p>
          <a:p>
            <a:pPr lvl="1"/>
            <a:r>
              <a:rPr lang="en-GB" sz="2400" dirty="0"/>
              <a:t>Used as a visual deterrent against theft</a:t>
            </a:r>
          </a:p>
          <a:p>
            <a:pPr lvl="1"/>
            <a:r>
              <a:rPr lang="en-GB" sz="2400" dirty="0"/>
              <a:t>Relatively pain free to apply but causes the horse stress</a:t>
            </a:r>
          </a:p>
          <a:p>
            <a:pPr lvl="1"/>
            <a:r>
              <a:rPr lang="en-GB" sz="2400" dirty="0"/>
              <a:t>Permanently damage the pigments cells to turn the hair white</a:t>
            </a:r>
          </a:p>
          <a:p>
            <a:endParaRPr lang="en-GB" dirty="0"/>
          </a:p>
        </p:txBody>
      </p:sp>
    </p:spTree>
    <p:extLst>
      <p:ext uri="{BB962C8B-B14F-4D97-AF65-F5344CB8AC3E}">
        <p14:creationId xmlns:p14="http://schemas.microsoft.com/office/powerpoint/2010/main" val="1918188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 marking</a:t>
            </a:r>
          </a:p>
        </p:txBody>
      </p:sp>
      <p:sp>
        <p:nvSpPr>
          <p:cNvPr id="3" name="Content Placeholder 2"/>
          <p:cNvSpPr>
            <a:spLocks noGrp="1"/>
          </p:cNvSpPr>
          <p:nvPr>
            <p:ph idx="1"/>
          </p:nvPr>
        </p:nvSpPr>
        <p:spPr/>
        <p:txBody>
          <a:bodyPr/>
          <a:lstStyle/>
          <a:p>
            <a:pPr marL="457200" lvl="1" indent="-457200">
              <a:buFont typeface="Arial" panose="020B0604020202020204" pitchFamily="34" charset="0"/>
              <a:buChar char="•"/>
            </a:pPr>
            <a:r>
              <a:rPr lang="en-GB" sz="3200" dirty="0"/>
              <a:t>Brand marks</a:t>
            </a:r>
          </a:p>
          <a:p>
            <a:pPr marL="857250" lvl="2" indent="-457200">
              <a:buFont typeface="Calibri" panose="020F0502020204030204" pitchFamily="34" charset="0"/>
              <a:buChar char="‒"/>
            </a:pPr>
            <a:r>
              <a:rPr lang="en-GB" sz="3200" dirty="0"/>
              <a:t>Used to identify some breeds or studs</a:t>
            </a:r>
          </a:p>
          <a:p>
            <a:pPr marL="857250" lvl="2" indent="-457200">
              <a:buFont typeface="Calibri" panose="020F0502020204030204" pitchFamily="34" charset="0"/>
              <a:buChar char="‒"/>
            </a:pPr>
            <a:r>
              <a:rPr lang="en-GB" sz="3200" dirty="0"/>
              <a:t>Painful for the horse </a:t>
            </a:r>
          </a:p>
          <a:p>
            <a:pPr marL="857250" lvl="2" indent="-457200">
              <a:buFont typeface="Calibri" panose="020F0502020204030204" pitchFamily="34" charset="0"/>
              <a:buChar char="‒"/>
            </a:pPr>
            <a:r>
              <a:rPr lang="en-GB" sz="3200" dirty="0"/>
              <a:t>Not recommended or supported by the BHS </a:t>
            </a:r>
          </a:p>
          <a:p>
            <a:endParaRPr lang="en-GB" dirty="0"/>
          </a:p>
        </p:txBody>
      </p:sp>
    </p:spTree>
    <p:extLst>
      <p:ext uri="{BB962C8B-B14F-4D97-AF65-F5344CB8AC3E}">
        <p14:creationId xmlns:p14="http://schemas.microsoft.com/office/powerpoint/2010/main" val="3253340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GB" dirty="0"/>
              <a:t>What is a microchip?</a:t>
            </a:r>
          </a:p>
          <a:p>
            <a:pPr marL="514350" indent="-514350">
              <a:buFont typeface="+mj-lt"/>
              <a:buAutoNum type="arabicPeriod"/>
            </a:pPr>
            <a:r>
              <a:rPr lang="en-GB" dirty="0"/>
              <a:t>What details can be obtained from a microchip</a:t>
            </a:r>
          </a:p>
          <a:p>
            <a:pPr marL="514350" indent="-514350">
              <a:buFont typeface="+mj-lt"/>
              <a:buAutoNum type="arabicPeriod"/>
            </a:pPr>
            <a:r>
              <a:rPr lang="en-GB" dirty="0"/>
              <a:t>Does every horse require a passport?</a:t>
            </a:r>
          </a:p>
          <a:p>
            <a:pPr marL="514350" indent="-514350">
              <a:buFont typeface="+mj-lt"/>
              <a:buAutoNum type="arabicPeriod"/>
            </a:pPr>
            <a:r>
              <a:rPr lang="en-GB" dirty="0"/>
              <a:t>List two things that are recorded in a passport</a:t>
            </a:r>
          </a:p>
          <a:p>
            <a:pPr marL="514350" indent="-514350">
              <a:buFont typeface="+mj-lt"/>
              <a:buAutoNum type="arabicPeriod"/>
            </a:pPr>
            <a:r>
              <a:rPr lang="en-GB" dirty="0"/>
              <a:t>List three markings the vet would record on the passport diagram of the horse</a:t>
            </a:r>
          </a:p>
          <a:p>
            <a:pPr marL="514350" indent="-514350">
              <a:buFont typeface="+mj-lt"/>
              <a:buAutoNum type="arabicPeriod"/>
            </a:pPr>
            <a:r>
              <a:rPr lang="en-GB" dirty="0"/>
              <a:t>What is a freeze mark?</a:t>
            </a:r>
          </a:p>
          <a:p>
            <a:pPr marL="514350" indent="-514350">
              <a:buFont typeface="+mj-lt"/>
              <a:buAutoNum type="arabicPeriod"/>
            </a:pPr>
            <a:r>
              <a:rPr lang="en-GB" dirty="0"/>
              <a:t>Why might an owner have their horse freeze marked?</a:t>
            </a:r>
          </a:p>
        </p:txBody>
      </p:sp>
    </p:spTree>
    <p:extLst>
      <p:ext uri="{BB962C8B-B14F-4D97-AF65-F5344CB8AC3E}">
        <p14:creationId xmlns:p14="http://schemas.microsoft.com/office/powerpoint/2010/main" val="85124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r>
              <a:rPr lang="en-GB" dirty="0"/>
              <a:t>Welcome</a:t>
            </a:r>
          </a:p>
          <a:p>
            <a:r>
              <a:rPr lang="en-GB" dirty="0"/>
              <a:t>Housekeeping</a:t>
            </a:r>
          </a:p>
          <a:p>
            <a:r>
              <a:rPr lang="en-GB" dirty="0"/>
              <a:t>Structure of course</a:t>
            </a:r>
          </a:p>
          <a:p>
            <a:pPr marL="0" indent="0">
              <a:buNone/>
            </a:pPr>
            <a:endParaRPr lang="en-GB" dirty="0"/>
          </a:p>
        </p:txBody>
      </p:sp>
      <p:pic>
        <p:nvPicPr>
          <p:cNvPr id="3074" name="Picture 2" descr="\\sol\Groups$\Development Team\Recreational courses\BHS Challenge\Challenge Awards\EHKC Challenge Award\Spare pictures\Chestnut hor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3" r="14051"/>
          <a:stretch/>
        </p:blipFill>
        <p:spPr bwMode="auto">
          <a:xfrm>
            <a:off x="4932040" y="1268760"/>
            <a:ext cx="3735952" cy="49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52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Horse Knowledge</a:t>
            </a:r>
            <a:br>
              <a:rPr lang="en-GB" dirty="0"/>
            </a:br>
            <a:r>
              <a:rPr lang="en-GB" dirty="0"/>
              <a:t>Signs of health</a:t>
            </a:r>
          </a:p>
        </p:txBody>
      </p:sp>
      <p:pic>
        <p:nvPicPr>
          <p:cNvPr id="1026" name="Picture 2" descr="\\sol\Groups$\Development Team\Recreational courses\BHS Challenge\Challenge Awards\First Aid for Horses Challenge Award\DSC_14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556792"/>
            <a:ext cx="7092280" cy="472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82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hs-fs03\Photo\Marketing\Wellington\1279-WELLINGTON_HIGH_RES-6025.jpg"/>
          <p:cNvPicPr>
            <a:picLocks noChangeAspect="1" noChangeArrowheads="1"/>
          </p:cNvPicPr>
          <p:nvPr/>
        </p:nvPicPr>
        <p:blipFill rotWithShape="1">
          <a:blip r:embed="rId3">
            <a:extLst>
              <a:ext uri="{28A0092B-C50C-407E-A947-70E740481C1C}">
                <a14:useLocalDpi xmlns:a14="http://schemas.microsoft.com/office/drawing/2010/main" val="0"/>
              </a:ext>
            </a:extLst>
          </a:blip>
          <a:srcRect l="55206" t="23750" r="30274" b="43373"/>
          <a:stretch/>
        </p:blipFill>
        <p:spPr bwMode="auto">
          <a:xfrm>
            <a:off x="539552" y="1196752"/>
            <a:ext cx="3196420" cy="4824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1039893"/>
            <a:ext cx="3888432" cy="4801314"/>
          </a:xfrm>
          <a:prstGeom prst="rect">
            <a:avLst/>
          </a:prstGeom>
          <a:noFill/>
        </p:spPr>
        <p:txBody>
          <a:bodyPr wrap="square" rtlCol="0">
            <a:spAutoFit/>
          </a:bodyPr>
          <a:lstStyle/>
          <a:p>
            <a:r>
              <a:rPr lang="en-GB" dirty="0"/>
              <a:t>EYES</a:t>
            </a:r>
          </a:p>
          <a:p>
            <a:pPr marL="285750" indent="-285750">
              <a:buFont typeface="Arial" panose="020B0604020202020204" pitchFamily="34" charset="0"/>
              <a:buChar char="•"/>
            </a:pPr>
            <a:r>
              <a:rPr lang="en-GB" dirty="0"/>
              <a:t>Bright</a:t>
            </a:r>
          </a:p>
          <a:p>
            <a:pPr marL="285750" indent="-285750">
              <a:buFont typeface="Arial" panose="020B0604020202020204" pitchFamily="34" charset="0"/>
              <a:buChar char="•"/>
            </a:pPr>
            <a:r>
              <a:rPr lang="en-GB" dirty="0"/>
              <a:t>Clear</a:t>
            </a:r>
          </a:p>
          <a:p>
            <a:pPr marL="285750" indent="-285750">
              <a:buFont typeface="Arial" panose="020B0604020202020204" pitchFamily="34" charset="0"/>
              <a:buChar char="•"/>
            </a:pPr>
            <a:r>
              <a:rPr lang="en-GB" dirty="0"/>
              <a:t>Open</a:t>
            </a:r>
          </a:p>
          <a:p>
            <a:endParaRPr lang="en-GB" dirty="0"/>
          </a:p>
          <a:p>
            <a:endParaRPr lang="en-GB" dirty="0"/>
          </a:p>
          <a:p>
            <a:r>
              <a:rPr lang="en-GB" dirty="0"/>
              <a:t>NOSTRILS</a:t>
            </a:r>
          </a:p>
          <a:p>
            <a:pPr marL="285750" indent="-285750">
              <a:buFont typeface="Arial" panose="020B0604020202020204" pitchFamily="34" charset="0"/>
              <a:buChar char="•"/>
            </a:pPr>
            <a:r>
              <a:rPr lang="en-GB" dirty="0"/>
              <a:t>Clear</a:t>
            </a:r>
          </a:p>
          <a:p>
            <a:pPr marL="285750" indent="-285750">
              <a:buFont typeface="Arial" panose="020B0604020202020204" pitchFamily="34" charset="0"/>
              <a:buChar char="•"/>
            </a:pPr>
            <a:r>
              <a:rPr lang="en-GB" dirty="0"/>
              <a:t>Relaxed</a:t>
            </a:r>
          </a:p>
          <a:p>
            <a:endParaRPr lang="en-GB" dirty="0"/>
          </a:p>
          <a:p>
            <a:endParaRPr lang="en-GB" dirty="0"/>
          </a:p>
          <a:p>
            <a:endParaRPr lang="en-GB" dirty="0"/>
          </a:p>
          <a:p>
            <a:r>
              <a:rPr lang="en-GB" dirty="0"/>
              <a:t>APPETITE</a:t>
            </a:r>
          </a:p>
          <a:p>
            <a:pPr marL="285750" indent="-285750">
              <a:buFont typeface="Arial" panose="020B0604020202020204" pitchFamily="34" charset="0"/>
              <a:buChar char="•"/>
            </a:pPr>
            <a:r>
              <a:rPr lang="en-GB" dirty="0"/>
              <a:t>Eating and drinking normal amount</a:t>
            </a:r>
          </a:p>
          <a:p>
            <a:pPr marL="285750" indent="-285750">
              <a:buFont typeface="Arial" panose="020B0604020202020204" pitchFamily="34" charset="0"/>
              <a:buChar char="•"/>
            </a:pPr>
            <a:r>
              <a:rPr lang="en-GB" dirty="0"/>
              <a:t>Chewing evenly</a:t>
            </a:r>
          </a:p>
          <a:p>
            <a:pPr marL="285750" indent="-285750">
              <a:buFont typeface="Arial" panose="020B0604020202020204" pitchFamily="34" charset="0"/>
              <a:buChar char="•"/>
            </a:pPr>
            <a:r>
              <a:rPr lang="en-GB" dirty="0"/>
              <a:t>Not dropping food</a:t>
            </a:r>
          </a:p>
          <a:p>
            <a:pPr marL="285750" indent="-285750">
              <a:buFont typeface="Arial" panose="020B0604020202020204" pitchFamily="34" charset="0"/>
              <a:buChar char="•"/>
            </a:pPr>
            <a:endParaRPr lang="en-GB" dirty="0"/>
          </a:p>
        </p:txBody>
      </p:sp>
      <p:sp>
        <p:nvSpPr>
          <p:cNvPr id="6" name="TextBox 5"/>
          <p:cNvSpPr txBox="1"/>
          <p:nvPr/>
        </p:nvSpPr>
        <p:spPr>
          <a:xfrm>
            <a:off x="1835696" y="260648"/>
            <a:ext cx="3960440" cy="461665"/>
          </a:xfrm>
          <a:prstGeom prst="rect">
            <a:avLst/>
          </a:prstGeom>
          <a:noFill/>
        </p:spPr>
        <p:txBody>
          <a:bodyPr wrap="square" rtlCol="0">
            <a:spAutoFit/>
          </a:bodyPr>
          <a:lstStyle/>
          <a:p>
            <a:r>
              <a:rPr lang="en-GB" sz="2400" b="1" dirty="0"/>
              <a:t>Signs of good health</a:t>
            </a:r>
          </a:p>
        </p:txBody>
      </p:sp>
    </p:spTree>
    <p:extLst>
      <p:ext uri="{BB962C8B-B14F-4D97-AF65-F5344CB8AC3E}">
        <p14:creationId xmlns:p14="http://schemas.microsoft.com/office/powerpoint/2010/main" val="356300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anim calcmode="lin" valueType="num">
                                      <p:cBhvr>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fade">
                                      <p:cBhvr>
                                        <p:cTn id="42" dur="1000"/>
                                        <p:tgtEl>
                                          <p:spTgt spid="4">
                                            <p:txEl>
                                              <p:pRg st="13" end="13"/>
                                            </p:txEl>
                                          </p:spTgt>
                                        </p:tgtEl>
                                      </p:cBhvr>
                                    </p:animEffect>
                                    <p:anim calcmode="lin" valueType="num">
                                      <p:cBhvr>
                                        <p:cTn id="43"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animEffect transition="in" filter="fade">
                                      <p:cBhvr>
                                        <p:cTn id="49" dur="1000"/>
                                        <p:tgtEl>
                                          <p:spTgt spid="4">
                                            <p:txEl>
                                              <p:pRg st="14" end="14"/>
                                            </p:txEl>
                                          </p:spTgt>
                                        </p:tgtEl>
                                      </p:cBhvr>
                                    </p:animEffect>
                                    <p:anim calcmode="lin" valueType="num">
                                      <p:cBhvr>
                                        <p:cTn id="50"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5" end="15"/>
                                            </p:txEl>
                                          </p:spTgt>
                                        </p:tgtEl>
                                        <p:attrNameLst>
                                          <p:attrName>style.visibility</p:attrName>
                                        </p:attrNameLst>
                                      </p:cBhvr>
                                      <p:to>
                                        <p:strVal val="visible"/>
                                      </p:to>
                                    </p:set>
                                    <p:animEffect transition="in" filter="fade">
                                      <p:cBhvr>
                                        <p:cTn id="56" dur="1000"/>
                                        <p:tgtEl>
                                          <p:spTgt spid="4">
                                            <p:txEl>
                                              <p:pRg st="15" end="15"/>
                                            </p:txEl>
                                          </p:spTgt>
                                        </p:tgtEl>
                                      </p:cBhvr>
                                    </p:animEffect>
                                    <p:anim calcmode="lin" valueType="num">
                                      <p:cBhvr>
                                        <p:cTn id="57"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good health</a:t>
            </a:r>
          </a:p>
        </p:txBody>
      </p:sp>
      <p:pic>
        <p:nvPicPr>
          <p:cNvPr id="4098" name="Picture 2" descr="\\bhs-fs03\Photo\Marketing\Wellington\1279-WELLINGTON_HIGH_RES-60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31" t="23545" r="30685" b="21387"/>
          <a:stretch/>
        </p:blipFill>
        <p:spPr bwMode="auto">
          <a:xfrm>
            <a:off x="395536" y="1556792"/>
            <a:ext cx="4634630" cy="3356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2080" y="1235550"/>
            <a:ext cx="3240360" cy="5632311"/>
          </a:xfrm>
          <a:prstGeom prst="rect">
            <a:avLst/>
          </a:prstGeom>
          <a:noFill/>
        </p:spPr>
        <p:txBody>
          <a:bodyPr wrap="square" rtlCol="0">
            <a:spAutoFit/>
          </a:bodyPr>
          <a:lstStyle/>
          <a:p>
            <a:r>
              <a:rPr lang="en-GB" dirty="0"/>
              <a:t>Body</a:t>
            </a:r>
          </a:p>
          <a:p>
            <a:pPr marL="285750" indent="-285750">
              <a:buFont typeface="Arial" panose="020B0604020202020204" pitchFamily="34" charset="0"/>
              <a:buChar char="•"/>
            </a:pPr>
            <a:r>
              <a:rPr lang="en-GB" dirty="0"/>
              <a:t>Ideal weight</a:t>
            </a:r>
          </a:p>
          <a:p>
            <a:pPr marL="285750" indent="-285750">
              <a:buFont typeface="Arial" panose="020B0604020202020204" pitchFamily="34" charset="0"/>
              <a:buChar char="•"/>
            </a:pPr>
            <a:r>
              <a:rPr lang="en-GB" dirty="0"/>
              <a:t>Shiny coat</a:t>
            </a:r>
          </a:p>
          <a:p>
            <a:pPr marL="285750" indent="-285750">
              <a:buFont typeface="Arial" panose="020B0604020202020204" pitchFamily="34" charset="0"/>
              <a:buChar char="•"/>
            </a:pPr>
            <a:r>
              <a:rPr lang="en-GB" dirty="0"/>
              <a:t>No lumps, swellings, heat</a:t>
            </a:r>
          </a:p>
          <a:p>
            <a:endParaRPr lang="en-GB" dirty="0"/>
          </a:p>
          <a:p>
            <a:r>
              <a:rPr lang="en-GB" dirty="0"/>
              <a:t>Legs</a:t>
            </a:r>
          </a:p>
          <a:p>
            <a:pPr marL="285750" indent="-285750">
              <a:buFont typeface="Arial" panose="020B0604020202020204" pitchFamily="34" charset="0"/>
              <a:buChar char="•"/>
            </a:pPr>
            <a:r>
              <a:rPr lang="en-GB" dirty="0"/>
              <a:t>Standing evenly on all four legs</a:t>
            </a:r>
          </a:p>
          <a:p>
            <a:pPr marL="285750" indent="-285750">
              <a:buFont typeface="Arial" panose="020B0604020202020204" pitchFamily="34" charset="0"/>
              <a:buChar char="•"/>
            </a:pPr>
            <a:r>
              <a:rPr lang="en-GB" dirty="0"/>
              <a:t>No heat, lumps, bumps, swellings</a:t>
            </a:r>
          </a:p>
          <a:p>
            <a:pPr marL="285750" indent="-285750">
              <a:buFont typeface="Arial" panose="020B0604020202020204" pitchFamily="34" charset="0"/>
              <a:buChar char="•"/>
            </a:pPr>
            <a:r>
              <a:rPr lang="en-GB" dirty="0"/>
              <a:t>Moving normally</a:t>
            </a:r>
          </a:p>
          <a:p>
            <a:endParaRPr lang="en-GB" dirty="0"/>
          </a:p>
          <a:p>
            <a:r>
              <a:rPr lang="en-GB" dirty="0"/>
              <a:t>General appearance</a:t>
            </a:r>
          </a:p>
          <a:p>
            <a:pPr marL="285750" indent="-285750">
              <a:buFont typeface="Arial" panose="020B0604020202020204" pitchFamily="34" charset="0"/>
              <a:buChar char="•"/>
            </a:pPr>
            <a:r>
              <a:rPr lang="en-GB" dirty="0"/>
              <a:t>Alert and interested</a:t>
            </a:r>
          </a:p>
          <a:p>
            <a:pPr marL="285750" indent="-285750">
              <a:buFont typeface="Arial" panose="020B0604020202020204" pitchFamily="34" charset="0"/>
              <a:buChar char="•"/>
            </a:pPr>
            <a:r>
              <a:rPr lang="en-GB" dirty="0"/>
              <a:t>Muscles relaxed</a:t>
            </a:r>
          </a:p>
          <a:p>
            <a:endParaRPr lang="en-GB" dirty="0"/>
          </a:p>
          <a:p>
            <a:r>
              <a:rPr lang="en-GB" dirty="0"/>
              <a:t>Droppings</a:t>
            </a:r>
          </a:p>
          <a:p>
            <a:pPr marL="285750" indent="-285750">
              <a:buFont typeface="Arial" panose="020B0604020202020204" pitchFamily="34" charset="0"/>
              <a:buChar char="•"/>
            </a:pPr>
            <a:r>
              <a:rPr lang="en-GB" dirty="0"/>
              <a:t>Firm, break when hit ground</a:t>
            </a:r>
          </a:p>
          <a:p>
            <a:pPr marL="285750" indent="-285750">
              <a:buFont typeface="Arial" panose="020B0604020202020204" pitchFamily="34" charset="0"/>
              <a:buChar char="•"/>
            </a:pPr>
            <a:r>
              <a:rPr lang="en-GB" dirty="0"/>
              <a:t>Normal amount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7181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anim calcmode="lin" valueType="num">
                                      <p:cBhvr>
                                        <p:cTn id="3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anim calcmode="lin" valueType="num">
                                      <p:cBhvr>
                                        <p:cTn id="4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animEffect transition="in" filter="fade">
                                      <p:cBhvr>
                                        <p:cTn id="49" dur="1000"/>
                                        <p:tgtEl>
                                          <p:spTgt spid="4">
                                            <p:txEl>
                                              <p:pRg st="11" end="11"/>
                                            </p:txEl>
                                          </p:spTgt>
                                        </p:tgtEl>
                                      </p:cBhvr>
                                    </p:animEffect>
                                    <p:anim calcmode="lin" valueType="num">
                                      <p:cBhvr>
                                        <p:cTn id="50"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2" end="12"/>
                                            </p:txEl>
                                          </p:spTgt>
                                        </p:tgtEl>
                                        <p:attrNameLst>
                                          <p:attrName>style.visibility</p:attrName>
                                        </p:attrNameLst>
                                      </p:cBhvr>
                                      <p:to>
                                        <p:strVal val="visible"/>
                                      </p:to>
                                    </p:set>
                                    <p:animEffect transition="in" filter="fade">
                                      <p:cBhvr>
                                        <p:cTn id="56" dur="1000"/>
                                        <p:tgtEl>
                                          <p:spTgt spid="4">
                                            <p:txEl>
                                              <p:pRg st="12" end="12"/>
                                            </p:txEl>
                                          </p:spTgt>
                                        </p:tgtEl>
                                      </p:cBhvr>
                                    </p:animEffect>
                                    <p:anim calcmode="lin" valueType="num">
                                      <p:cBhvr>
                                        <p:cTn id="57"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animEffect transition="in" filter="fade">
                                      <p:cBhvr>
                                        <p:cTn id="63" dur="1000"/>
                                        <p:tgtEl>
                                          <p:spTgt spid="4">
                                            <p:txEl>
                                              <p:pRg st="15" end="15"/>
                                            </p:txEl>
                                          </p:spTgt>
                                        </p:tgtEl>
                                      </p:cBhvr>
                                    </p:animEffect>
                                    <p:anim calcmode="lin" valueType="num">
                                      <p:cBhvr>
                                        <p:cTn id="64"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16" end="16"/>
                                            </p:txEl>
                                          </p:spTgt>
                                        </p:tgtEl>
                                        <p:attrNameLst>
                                          <p:attrName>style.visibility</p:attrName>
                                        </p:attrNameLst>
                                      </p:cBhvr>
                                      <p:to>
                                        <p:strVal val="visible"/>
                                      </p:to>
                                    </p:set>
                                    <p:animEffect transition="in" filter="fade">
                                      <p:cBhvr>
                                        <p:cTn id="70" dur="1000"/>
                                        <p:tgtEl>
                                          <p:spTgt spid="4">
                                            <p:txEl>
                                              <p:pRg st="16" end="16"/>
                                            </p:txEl>
                                          </p:spTgt>
                                        </p:tgtEl>
                                      </p:cBhvr>
                                    </p:animEffect>
                                    <p:anim calcmode="lin" valueType="num">
                                      <p:cBhvr>
                                        <p:cTn id="71"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302C-C482-49FE-ACE3-747336613406}"/>
              </a:ext>
            </a:extLst>
          </p:cNvPr>
          <p:cNvSpPr>
            <a:spLocks noGrp="1"/>
          </p:cNvSpPr>
          <p:nvPr>
            <p:ph type="title"/>
          </p:nvPr>
        </p:nvSpPr>
        <p:spPr/>
        <p:txBody>
          <a:bodyPr/>
          <a:lstStyle/>
          <a:p>
            <a:r>
              <a:rPr lang="en-GB" dirty="0"/>
              <a:t>Signs of ill health</a:t>
            </a:r>
          </a:p>
        </p:txBody>
      </p:sp>
      <p:pic>
        <p:nvPicPr>
          <p:cNvPr id="7" name="Picture 6" descr="A horse standing in front of a building&#10;&#10;Description automatically generated">
            <a:extLst>
              <a:ext uri="{FF2B5EF4-FFF2-40B4-BE49-F238E27FC236}">
                <a16:creationId xmlns:a16="http://schemas.microsoft.com/office/drawing/2014/main" id="{B9939904-9E3E-4024-98B0-3DCC843CDF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1" t="9838" r="7476" b="6294"/>
          <a:stretch/>
        </p:blipFill>
        <p:spPr>
          <a:xfrm>
            <a:off x="251520" y="1124744"/>
            <a:ext cx="4184578" cy="3031684"/>
          </a:xfrm>
          <a:prstGeom prst="rect">
            <a:avLst/>
          </a:prstGeom>
        </p:spPr>
      </p:pic>
      <p:sp>
        <p:nvSpPr>
          <p:cNvPr id="8" name="TextBox 7">
            <a:extLst>
              <a:ext uri="{FF2B5EF4-FFF2-40B4-BE49-F238E27FC236}">
                <a16:creationId xmlns:a16="http://schemas.microsoft.com/office/drawing/2014/main" id="{73070C80-01F3-49B6-B71E-DC9F2B4580B5}"/>
              </a:ext>
            </a:extLst>
          </p:cNvPr>
          <p:cNvSpPr txBox="1"/>
          <p:nvPr/>
        </p:nvSpPr>
        <p:spPr>
          <a:xfrm>
            <a:off x="4716016" y="1268760"/>
            <a:ext cx="1872208" cy="1200329"/>
          </a:xfrm>
          <a:prstGeom prst="rect">
            <a:avLst/>
          </a:prstGeom>
          <a:noFill/>
        </p:spPr>
        <p:txBody>
          <a:bodyPr wrap="square" rtlCol="0">
            <a:spAutoFit/>
          </a:bodyPr>
          <a:lstStyle/>
          <a:p>
            <a:r>
              <a:rPr lang="en-GB" dirty="0"/>
              <a:t>Eyes:</a:t>
            </a:r>
          </a:p>
          <a:p>
            <a:pPr marL="285750" indent="-285750">
              <a:buFont typeface="Arial" panose="020B0604020202020204" pitchFamily="34" charset="0"/>
              <a:buChar char="•"/>
            </a:pPr>
            <a:r>
              <a:rPr lang="en-GB" dirty="0"/>
              <a:t>Dull</a:t>
            </a:r>
          </a:p>
          <a:p>
            <a:pPr marL="285750" indent="-285750">
              <a:buFont typeface="Arial" panose="020B0604020202020204" pitchFamily="34" charset="0"/>
              <a:buChar char="•"/>
            </a:pPr>
            <a:r>
              <a:rPr lang="en-GB" dirty="0"/>
              <a:t>Cloudy</a:t>
            </a:r>
          </a:p>
          <a:p>
            <a:pPr marL="285750" indent="-285750">
              <a:buFont typeface="Arial" panose="020B0604020202020204" pitchFamily="34" charset="0"/>
              <a:buChar char="•"/>
            </a:pPr>
            <a:r>
              <a:rPr lang="en-GB" dirty="0"/>
              <a:t>Partially closed</a:t>
            </a:r>
          </a:p>
        </p:txBody>
      </p:sp>
      <p:sp>
        <p:nvSpPr>
          <p:cNvPr id="9" name="TextBox 8">
            <a:extLst>
              <a:ext uri="{FF2B5EF4-FFF2-40B4-BE49-F238E27FC236}">
                <a16:creationId xmlns:a16="http://schemas.microsoft.com/office/drawing/2014/main" id="{2E505844-F021-4AEF-AC40-B5DBCAFCE7E2}"/>
              </a:ext>
            </a:extLst>
          </p:cNvPr>
          <p:cNvSpPr txBox="1"/>
          <p:nvPr/>
        </p:nvSpPr>
        <p:spPr>
          <a:xfrm>
            <a:off x="6804248" y="1268760"/>
            <a:ext cx="2016224" cy="1200329"/>
          </a:xfrm>
          <a:prstGeom prst="rect">
            <a:avLst/>
          </a:prstGeom>
          <a:noFill/>
        </p:spPr>
        <p:txBody>
          <a:bodyPr wrap="square" rtlCol="0">
            <a:spAutoFit/>
          </a:bodyPr>
          <a:lstStyle/>
          <a:p>
            <a:r>
              <a:rPr lang="en-GB" dirty="0"/>
              <a:t>Nostrils:</a:t>
            </a:r>
          </a:p>
          <a:p>
            <a:pPr marL="285750" indent="-285750">
              <a:buFont typeface="Arial" panose="020B0604020202020204" pitchFamily="34" charset="0"/>
              <a:buChar char="•"/>
            </a:pPr>
            <a:r>
              <a:rPr lang="en-GB" dirty="0"/>
              <a:t>Discharge</a:t>
            </a:r>
          </a:p>
          <a:p>
            <a:pPr marL="285750" indent="-285750">
              <a:buFont typeface="Arial" panose="020B0604020202020204" pitchFamily="34" charset="0"/>
              <a:buChar char="•"/>
            </a:pPr>
            <a:r>
              <a:rPr lang="en-GB" dirty="0"/>
              <a:t>Blood</a:t>
            </a:r>
          </a:p>
          <a:p>
            <a:pPr marL="285750" indent="-285750">
              <a:buFont typeface="Arial" panose="020B0604020202020204" pitchFamily="34" charset="0"/>
              <a:buChar char="•"/>
            </a:pPr>
            <a:r>
              <a:rPr lang="en-GB" dirty="0"/>
              <a:t>Flared</a:t>
            </a:r>
          </a:p>
        </p:txBody>
      </p:sp>
      <p:sp>
        <p:nvSpPr>
          <p:cNvPr id="10" name="TextBox 9">
            <a:extLst>
              <a:ext uri="{FF2B5EF4-FFF2-40B4-BE49-F238E27FC236}">
                <a16:creationId xmlns:a16="http://schemas.microsoft.com/office/drawing/2014/main" id="{73D1FD41-936A-4529-99E9-14206C8CE699}"/>
              </a:ext>
            </a:extLst>
          </p:cNvPr>
          <p:cNvSpPr txBox="1"/>
          <p:nvPr/>
        </p:nvSpPr>
        <p:spPr>
          <a:xfrm>
            <a:off x="4716016" y="2640586"/>
            <a:ext cx="2088232" cy="2031325"/>
          </a:xfrm>
          <a:prstGeom prst="rect">
            <a:avLst/>
          </a:prstGeom>
          <a:noFill/>
        </p:spPr>
        <p:txBody>
          <a:bodyPr wrap="square" rtlCol="0">
            <a:spAutoFit/>
          </a:bodyPr>
          <a:lstStyle/>
          <a:p>
            <a:r>
              <a:rPr lang="en-GB" dirty="0"/>
              <a:t>Appetite:</a:t>
            </a:r>
          </a:p>
          <a:p>
            <a:pPr marL="285750" indent="-285750">
              <a:buFont typeface="Arial" panose="020B0604020202020204" pitchFamily="34" charset="0"/>
              <a:buChar char="•"/>
            </a:pPr>
            <a:r>
              <a:rPr lang="en-GB" dirty="0"/>
              <a:t>Not eating or drinking</a:t>
            </a:r>
          </a:p>
          <a:p>
            <a:pPr marL="285750" indent="-285750">
              <a:buFont typeface="Arial" panose="020B0604020202020204" pitchFamily="34" charset="0"/>
              <a:buChar char="•"/>
            </a:pPr>
            <a:r>
              <a:rPr lang="en-GB" dirty="0"/>
              <a:t>Eating or drinking less</a:t>
            </a:r>
          </a:p>
          <a:p>
            <a:pPr marL="285750" indent="-285750">
              <a:buFont typeface="Arial" panose="020B0604020202020204" pitchFamily="34" charset="0"/>
              <a:buChar char="•"/>
            </a:pPr>
            <a:r>
              <a:rPr lang="en-GB" dirty="0"/>
              <a:t>Very firm or loose droppings</a:t>
            </a:r>
          </a:p>
        </p:txBody>
      </p:sp>
      <p:sp>
        <p:nvSpPr>
          <p:cNvPr id="11" name="TextBox 10">
            <a:extLst>
              <a:ext uri="{FF2B5EF4-FFF2-40B4-BE49-F238E27FC236}">
                <a16:creationId xmlns:a16="http://schemas.microsoft.com/office/drawing/2014/main" id="{225382E8-0B30-4161-B9C5-DE0ACC87D41C}"/>
              </a:ext>
            </a:extLst>
          </p:cNvPr>
          <p:cNvSpPr txBox="1"/>
          <p:nvPr/>
        </p:nvSpPr>
        <p:spPr>
          <a:xfrm>
            <a:off x="6948264" y="2640586"/>
            <a:ext cx="2088232" cy="2031325"/>
          </a:xfrm>
          <a:prstGeom prst="rect">
            <a:avLst/>
          </a:prstGeom>
          <a:noFill/>
        </p:spPr>
        <p:txBody>
          <a:bodyPr wrap="square" rtlCol="0">
            <a:spAutoFit/>
          </a:bodyPr>
          <a:lstStyle/>
          <a:p>
            <a:r>
              <a:rPr lang="en-GB" dirty="0"/>
              <a:t>Body:</a:t>
            </a:r>
          </a:p>
          <a:p>
            <a:pPr marL="285750" indent="-285750">
              <a:buFont typeface="Arial" panose="020B0604020202020204" pitchFamily="34" charset="0"/>
              <a:buChar char="•"/>
            </a:pPr>
            <a:r>
              <a:rPr lang="en-GB" dirty="0"/>
              <a:t>Underweight</a:t>
            </a:r>
          </a:p>
          <a:p>
            <a:pPr marL="285750" indent="-285750">
              <a:buFont typeface="Arial" panose="020B0604020202020204" pitchFamily="34" charset="0"/>
              <a:buChar char="•"/>
            </a:pPr>
            <a:r>
              <a:rPr lang="en-GB" dirty="0"/>
              <a:t>Overweight</a:t>
            </a:r>
          </a:p>
          <a:p>
            <a:pPr marL="285750" indent="-285750">
              <a:buFont typeface="Arial" panose="020B0604020202020204" pitchFamily="34" charset="0"/>
              <a:buChar char="•"/>
            </a:pPr>
            <a:r>
              <a:rPr lang="en-GB" dirty="0"/>
              <a:t>Tight skin</a:t>
            </a:r>
          </a:p>
          <a:p>
            <a:pPr marL="285750" indent="-285750">
              <a:buFont typeface="Arial" panose="020B0604020202020204" pitchFamily="34" charset="0"/>
              <a:buChar char="•"/>
            </a:pPr>
            <a:r>
              <a:rPr lang="en-GB" dirty="0"/>
              <a:t>Dull coat</a:t>
            </a:r>
          </a:p>
          <a:p>
            <a:endParaRPr lang="en-GB" dirty="0"/>
          </a:p>
          <a:p>
            <a:endParaRPr lang="en-GB" dirty="0"/>
          </a:p>
        </p:txBody>
      </p:sp>
      <p:sp>
        <p:nvSpPr>
          <p:cNvPr id="12" name="TextBox 11">
            <a:extLst>
              <a:ext uri="{FF2B5EF4-FFF2-40B4-BE49-F238E27FC236}">
                <a16:creationId xmlns:a16="http://schemas.microsoft.com/office/drawing/2014/main" id="{8FE6A48A-7F65-436F-9D82-7986E7437802}"/>
              </a:ext>
            </a:extLst>
          </p:cNvPr>
          <p:cNvSpPr txBox="1"/>
          <p:nvPr/>
        </p:nvSpPr>
        <p:spPr>
          <a:xfrm>
            <a:off x="285258" y="4266587"/>
            <a:ext cx="2808312" cy="2308324"/>
          </a:xfrm>
          <a:prstGeom prst="rect">
            <a:avLst/>
          </a:prstGeom>
          <a:noFill/>
        </p:spPr>
        <p:txBody>
          <a:bodyPr wrap="square" rtlCol="0">
            <a:spAutoFit/>
          </a:bodyPr>
          <a:lstStyle/>
          <a:p>
            <a:r>
              <a:rPr lang="en-GB" dirty="0"/>
              <a:t>Legs:</a:t>
            </a:r>
          </a:p>
          <a:p>
            <a:pPr marL="285750" indent="-285750">
              <a:buFont typeface="Arial" panose="020B0604020202020204" pitchFamily="34" charset="0"/>
              <a:buChar char="•"/>
            </a:pPr>
            <a:r>
              <a:rPr lang="en-GB" dirty="0"/>
              <a:t>Limping</a:t>
            </a:r>
          </a:p>
          <a:p>
            <a:pPr marL="285750" indent="-285750">
              <a:buFont typeface="Arial" panose="020B0604020202020204" pitchFamily="34" charset="0"/>
              <a:buChar char="•"/>
            </a:pPr>
            <a:r>
              <a:rPr lang="en-GB" dirty="0"/>
              <a:t>Not able to stand evenly when asked</a:t>
            </a:r>
          </a:p>
          <a:p>
            <a:pPr marL="285750" indent="-285750">
              <a:buFont typeface="Arial" panose="020B0604020202020204" pitchFamily="34" charset="0"/>
              <a:buChar char="•"/>
            </a:pPr>
            <a:r>
              <a:rPr lang="en-GB" dirty="0"/>
              <a:t>Heat</a:t>
            </a:r>
          </a:p>
          <a:p>
            <a:pPr marL="285750" indent="-285750">
              <a:buFont typeface="Arial" panose="020B0604020202020204" pitchFamily="34" charset="0"/>
              <a:buChar char="•"/>
            </a:pPr>
            <a:r>
              <a:rPr lang="en-GB" dirty="0"/>
              <a:t>Swellings</a:t>
            </a:r>
          </a:p>
          <a:p>
            <a:pPr marL="285750" indent="-285750">
              <a:buFont typeface="Arial" panose="020B0604020202020204" pitchFamily="34" charset="0"/>
              <a:buChar char="•"/>
            </a:pPr>
            <a:r>
              <a:rPr lang="en-GB" dirty="0"/>
              <a:t>Cuts</a:t>
            </a:r>
          </a:p>
          <a:p>
            <a:endParaRPr lang="en-GB" dirty="0"/>
          </a:p>
        </p:txBody>
      </p:sp>
      <p:sp>
        <p:nvSpPr>
          <p:cNvPr id="13" name="TextBox 12">
            <a:extLst>
              <a:ext uri="{FF2B5EF4-FFF2-40B4-BE49-F238E27FC236}">
                <a16:creationId xmlns:a16="http://schemas.microsoft.com/office/drawing/2014/main" id="{7CE282B9-BCDE-470B-9621-FF3967B762D8}"/>
              </a:ext>
            </a:extLst>
          </p:cNvPr>
          <p:cNvSpPr txBox="1"/>
          <p:nvPr/>
        </p:nvSpPr>
        <p:spPr>
          <a:xfrm>
            <a:off x="3275856" y="4826675"/>
            <a:ext cx="2088232" cy="2031325"/>
          </a:xfrm>
          <a:prstGeom prst="rect">
            <a:avLst/>
          </a:prstGeom>
          <a:noFill/>
        </p:spPr>
        <p:txBody>
          <a:bodyPr wrap="square" rtlCol="0">
            <a:spAutoFit/>
          </a:bodyPr>
          <a:lstStyle/>
          <a:p>
            <a:r>
              <a:rPr lang="en-GB" dirty="0"/>
              <a:t>General appearance</a:t>
            </a:r>
          </a:p>
          <a:p>
            <a:pPr marL="285750" indent="-285750">
              <a:buFont typeface="Arial" panose="020B0604020202020204" pitchFamily="34" charset="0"/>
              <a:buChar char="•"/>
            </a:pPr>
            <a:r>
              <a:rPr lang="en-GB" dirty="0"/>
              <a:t>Quiet/withdrawn</a:t>
            </a:r>
          </a:p>
          <a:p>
            <a:pPr marL="285750" indent="-285750">
              <a:buFont typeface="Arial" panose="020B0604020202020204" pitchFamily="34" charset="0"/>
              <a:buChar char="•"/>
            </a:pPr>
            <a:r>
              <a:rPr lang="en-GB" dirty="0"/>
              <a:t>Lack of interest</a:t>
            </a:r>
          </a:p>
          <a:p>
            <a:pPr marL="285750" indent="-285750">
              <a:buFont typeface="Arial" panose="020B0604020202020204" pitchFamily="34" charset="0"/>
              <a:buChar char="•"/>
            </a:pPr>
            <a:r>
              <a:rPr lang="en-GB" dirty="0"/>
              <a:t>Tight muscles</a:t>
            </a:r>
          </a:p>
          <a:p>
            <a:endParaRPr lang="en-GB" dirty="0"/>
          </a:p>
          <a:p>
            <a:endParaRPr lang="en-GB" dirty="0"/>
          </a:p>
          <a:p>
            <a:endParaRPr lang="en-GB" dirty="0"/>
          </a:p>
        </p:txBody>
      </p:sp>
    </p:spTree>
    <p:extLst>
      <p:ext uri="{BB962C8B-B14F-4D97-AF65-F5344CB8AC3E}">
        <p14:creationId xmlns:p14="http://schemas.microsoft.com/office/powerpoint/2010/main" val="31205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Preventing the spread of disease</a:t>
            </a:r>
          </a:p>
        </p:txBody>
      </p:sp>
      <p:sp>
        <p:nvSpPr>
          <p:cNvPr id="3" name="Content Placeholder 2"/>
          <p:cNvSpPr>
            <a:spLocks noGrp="1"/>
          </p:cNvSpPr>
          <p:nvPr>
            <p:ph idx="1"/>
          </p:nvPr>
        </p:nvSpPr>
        <p:spPr>
          <a:xfrm>
            <a:off x="467544" y="1340768"/>
            <a:ext cx="8229600" cy="4997149"/>
          </a:xfrm>
        </p:spPr>
        <p:txBody>
          <a:bodyPr>
            <a:normAutofit lnSpcReduction="10000"/>
          </a:bodyPr>
          <a:lstStyle/>
          <a:p>
            <a:pPr marL="0" indent="0">
              <a:buNone/>
            </a:pPr>
            <a:r>
              <a:rPr lang="en-GB" dirty="0"/>
              <a:t>Equine flu</a:t>
            </a:r>
          </a:p>
          <a:p>
            <a:pPr lvl="1">
              <a:buFont typeface="Courier New" panose="02070309020205020404" pitchFamily="49" charset="0"/>
              <a:buChar char="o"/>
            </a:pPr>
            <a:r>
              <a:rPr lang="en-GB" sz="2600" dirty="0"/>
              <a:t>Highly contagious</a:t>
            </a:r>
          </a:p>
          <a:p>
            <a:pPr lvl="1">
              <a:buFont typeface="Courier New" panose="02070309020205020404" pitchFamily="49" charset="0"/>
              <a:buChar char="o"/>
            </a:pPr>
            <a:r>
              <a:rPr lang="en-GB" sz="2600" dirty="0"/>
              <a:t>Can be transferred from horse to horse</a:t>
            </a:r>
          </a:p>
          <a:p>
            <a:pPr lvl="1">
              <a:buFont typeface="Courier New" panose="02070309020205020404" pitchFamily="49" charset="0"/>
              <a:buChar char="o"/>
            </a:pPr>
            <a:r>
              <a:rPr lang="en-GB" sz="2600" dirty="0"/>
              <a:t>Signs include: coughing, nasal discharge and high temperature</a:t>
            </a:r>
          </a:p>
          <a:p>
            <a:pPr marL="742950" lvl="2" indent="-342900">
              <a:buFont typeface="Courier New" panose="02070309020205020404" pitchFamily="49" charset="0"/>
              <a:buChar char="o"/>
            </a:pPr>
            <a:r>
              <a:rPr lang="en-GB" dirty="0"/>
              <a:t>Vaccination greatly reduces the symptoms </a:t>
            </a:r>
          </a:p>
          <a:p>
            <a:pPr marL="400050" lvl="2" indent="0">
              <a:buNone/>
            </a:pPr>
            <a:r>
              <a:rPr lang="en-GB" sz="3200" dirty="0"/>
              <a:t>Tetanus</a:t>
            </a:r>
          </a:p>
          <a:p>
            <a:pPr marL="857250" lvl="2" indent="-457200">
              <a:buFont typeface="Courier New" panose="02070309020205020404" pitchFamily="49" charset="0"/>
              <a:buChar char="o"/>
            </a:pPr>
            <a:r>
              <a:rPr lang="en-GB" sz="2600" dirty="0"/>
              <a:t>Can be fatal </a:t>
            </a:r>
          </a:p>
          <a:p>
            <a:pPr marL="857250" lvl="2" indent="-457200">
              <a:buFont typeface="Courier New" panose="02070309020205020404" pitchFamily="49" charset="0"/>
              <a:buChar char="o"/>
            </a:pPr>
            <a:r>
              <a:rPr lang="en-GB" sz="2600" dirty="0"/>
              <a:t>Horses more susceptible because of the environment 	they live in</a:t>
            </a:r>
          </a:p>
          <a:p>
            <a:pPr marL="857250" lvl="2" indent="-457200">
              <a:buFont typeface="Courier New" panose="02070309020205020404" pitchFamily="49" charset="0"/>
              <a:buChar char="o"/>
            </a:pPr>
            <a:r>
              <a:rPr lang="en-GB" sz="2600" dirty="0"/>
              <a:t>Vaccination offers complete protection</a:t>
            </a:r>
          </a:p>
        </p:txBody>
      </p:sp>
    </p:spTree>
    <p:extLst>
      <p:ext uri="{BB962C8B-B14F-4D97-AF65-F5344CB8AC3E}">
        <p14:creationId xmlns:p14="http://schemas.microsoft.com/office/powerpoint/2010/main" val="276561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Disease prevention</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9672" y="1124744"/>
            <a:ext cx="5112568" cy="5616624"/>
          </a:xfrm>
          <a:prstGeom prst="rect">
            <a:avLst/>
          </a:prstGeom>
        </p:spPr>
      </p:pic>
    </p:spTree>
    <p:extLst>
      <p:ext uri="{BB962C8B-B14F-4D97-AF65-F5344CB8AC3E}">
        <p14:creationId xmlns:p14="http://schemas.microsoft.com/office/powerpoint/2010/main" val="790602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GB" dirty="0"/>
              <a:t>List four signs of good and ill health </a:t>
            </a:r>
          </a:p>
          <a:p>
            <a:pPr marL="514350" indent="-514350">
              <a:buFont typeface="+mj-lt"/>
              <a:buAutoNum type="arabicPeriod"/>
            </a:pPr>
            <a:r>
              <a:rPr lang="en-GB" dirty="0"/>
              <a:t>What two illnesses can be vaccinated against in the UK?</a:t>
            </a:r>
          </a:p>
          <a:p>
            <a:pPr marL="514350" indent="-514350">
              <a:buFont typeface="+mj-lt"/>
              <a:buAutoNum type="arabicPeriod"/>
            </a:pPr>
            <a:r>
              <a:rPr lang="en-GB" dirty="0"/>
              <a:t>How often are booster vaccinations required for each of these illnesses?</a:t>
            </a:r>
          </a:p>
          <a:p>
            <a:pPr marL="514350" indent="-514350">
              <a:buFont typeface="+mj-lt"/>
              <a:buAutoNum type="arabicPeriod"/>
            </a:pPr>
            <a:r>
              <a:rPr lang="en-GB" dirty="0"/>
              <a:t>Why is it not a good idea to share brushes between horses on a yard?</a:t>
            </a:r>
          </a:p>
          <a:p>
            <a:pPr marL="514350" indent="-514350">
              <a:buFont typeface="+mj-lt"/>
              <a:buAutoNum type="arabicPeriod"/>
            </a:pPr>
            <a:r>
              <a:rPr lang="en-GB" dirty="0"/>
              <a:t>List two things you can do to prevent the spread of disease between horses on the yard</a:t>
            </a:r>
          </a:p>
        </p:txBody>
      </p:sp>
    </p:spTree>
    <p:extLst>
      <p:ext uri="{BB962C8B-B14F-4D97-AF65-F5344CB8AC3E}">
        <p14:creationId xmlns:p14="http://schemas.microsoft.com/office/powerpoint/2010/main" val="403916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Horse Knowledge</a:t>
            </a:r>
            <a:br>
              <a:rPr lang="en-GB" dirty="0"/>
            </a:br>
            <a:r>
              <a:rPr lang="en-GB" dirty="0"/>
              <a:t>Feeding</a:t>
            </a:r>
          </a:p>
        </p:txBody>
      </p:sp>
      <p:pic>
        <p:nvPicPr>
          <p:cNvPr id="5122" name="Picture 2" descr="\\sol\Groups$\Development Team\Recreational courses\BHS Challenge\Challenge Awards\EHKC Challenge Award\Horse knowledge part two\18. Header feedin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2288" y="1600200"/>
            <a:ext cx="679942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6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digestive system</a:t>
            </a:r>
          </a:p>
        </p:txBody>
      </p:sp>
      <p:pic>
        <p:nvPicPr>
          <p:cNvPr id="1026" name="Picture 2" descr="\\sol\Groups$\Development Team\Recreational courses\BHS Challenge\Challenge Awards\EHKC Challenge Award\Spare pictures\BHS_EDUC_PATHWAY_MILLFIELD-768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2561" t="27984" r="7478" b="4306"/>
          <a:stretch/>
        </p:blipFill>
        <p:spPr bwMode="auto">
          <a:xfrm>
            <a:off x="2339752" y="1772816"/>
            <a:ext cx="4757351" cy="3064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475656" y="4581128"/>
            <a:ext cx="115212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4216" y="4193657"/>
            <a:ext cx="1440160" cy="646331"/>
          </a:xfrm>
          <a:prstGeom prst="rect">
            <a:avLst/>
          </a:prstGeom>
          <a:noFill/>
        </p:spPr>
        <p:txBody>
          <a:bodyPr wrap="square" rtlCol="0">
            <a:spAutoFit/>
          </a:bodyPr>
          <a:lstStyle/>
          <a:p>
            <a:r>
              <a:rPr lang="en-GB" dirty="0"/>
              <a:t>Starts with </a:t>
            </a:r>
          </a:p>
          <a:p>
            <a:r>
              <a:rPr lang="en-GB" dirty="0"/>
              <a:t>the mouth</a:t>
            </a:r>
          </a:p>
        </p:txBody>
      </p:sp>
      <p:cxnSp>
        <p:nvCxnSpPr>
          <p:cNvPr id="8" name="Straight Connector 7"/>
          <p:cNvCxnSpPr/>
          <p:nvPr/>
        </p:nvCxnSpPr>
        <p:spPr>
          <a:xfrm flipH="1" flipV="1">
            <a:off x="1331640" y="2960101"/>
            <a:ext cx="1944216" cy="43204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2636912"/>
            <a:ext cx="2303748" cy="646331"/>
          </a:xfrm>
          <a:prstGeom prst="rect">
            <a:avLst/>
          </a:prstGeom>
          <a:noFill/>
        </p:spPr>
        <p:txBody>
          <a:bodyPr wrap="square" rtlCol="0">
            <a:spAutoFit/>
          </a:bodyPr>
          <a:lstStyle/>
          <a:p>
            <a:r>
              <a:rPr lang="en-GB" dirty="0"/>
              <a:t>Swallowed down the oesophagus</a:t>
            </a:r>
          </a:p>
        </p:txBody>
      </p:sp>
      <p:cxnSp>
        <p:nvCxnSpPr>
          <p:cNvPr id="11" name="Straight Connector 10"/>
          <p:cNvCxnSpPr/>
          <p:nvPr/>
        </p:nvCxnSpPr>
        <p:spPr>
          <a:xfrm flipH="1" flipV="1">
            <a:off x="1763688" y="2060848"/>
            <a:ext cx="2880320" cy="51160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1520" y="1556792"/>
            <a:ext cx="2052228" cy="369332"/>
          </a:xfrm>
          <a:prstGeom prst="rect">
            <a:avLst/>
          </a:prstGeom>
          <a:noFill/>
        </p:spPr>
        <p:txBody>
          <a:bodyPr wrap="square" rtlCol="0">
            <a:spAutoFit/>
          </a:bodyPr>
          <a:lstStyle/>
          <a:p>
            <a:r>
              <a:rPr lang="en-GB" dirty="0"/>
              <a:t>Into the stomach</a:t>
            </a:r>
          </a:p>
        </p:txBody>
      </p:sp>
      <p:cxnSp>
        <p:nvCxnSpPr>
          <p:cNvPr id="14" name="Straight Connector 13"/>
          <p:cNvCxnSpPr/>
          <p:nvPr/>
        </p:nvCxnSpPr>
        <p:spPr>
          <a:xfrm flipV="1">
            <a:off x="5148064" y="1412776"/>
            <a:ext cx="2232248" cy="10801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24328" y="1052736"/>
            <a:ext cx="1512168" cy="646331"/>
          </a:xfrm>
          <a:prstGeom prst="rect">
            <a:avLst/>
          </a:prstGeom>
          <a:noFill/>
        </p:spPr>
        <p:txBody>
          <a:bodyPr wrap="square" rtlCol="0">
            <a:spAutoFit/>
          </a:bodyPr>
          <a:lstStyle/>
          <a:p>
            <a:r>
              <a:rPr lang="en-GB" dirty="0"/>
              <a:t>Through the intestines</a:t>
            </a:r>
          </a:p>
        </p:txBody>
      </p:sp>
      <p:cxnSp>
        <p:nvCxnSpPr>
          <p:cNvPr id="18" name="Straight Connector 17"/>
          <p:cNvCxnSpPr/>
          <p:nvPr/>
        </p:nvCxnSpPr>
        <p:spPr>
          <a:xfrm flipV="1">
            <a:off x="6084168" y="2060848"/>
            <a:ext cx="1800200" cy="720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84368" y="1926124"/>
            <a:ext cx="1152128" cy="646331"/>
          </a:xfrm>
          <a:prstGeom prst="rect">
            <a:avLst/>
          </a:prstGeom>
          <a:noFill/>
        </p:spPr>
        <p:txBody>
          <a:bodyPr wrap="square" rtlCol="0">
            <a:spAutoFit/>
          </a:bodyPr>
          <a:lstStyle/>
          <a:p>
            <a:r>
              <a:rPr lang="en-GB" dirty="0"/>
              <a:t>To the rectum</a:t>
            </a:r>
          </a:p>
        </p:txBody>
      </p:sp>
      <p:cxnSp>
        <p:nvCxnSpPr>
          <p:cNvPr id="23" name="Straight Connector 22"/>
          <p:cNvCxnSpPr/>
          <p:nvPr/>
        </p:nvCxnSpPr>
        <p:spPr>
          <a:xfrm>
            <a:off x="6300192" y="2249289"/>
            <a:ext cx="1584176" cy="92683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884368" y="2960077"/>
            <a:ext cx="1152128" cy="1200329"/>
          </a:xfrm>
          <a:prstGeom prst="rect">
            <a:avLst/>
          </a:prstGeom>
          <a:noFill/>
        </p:spPr>
        <p:txBody>
          <a:bodyPr wrap="square" rtlCol="0">
            <a:spAutoFit/>
          </a:bodyPr>
          <a:lstStyle/>
          <a:p>
            <a:r>
              <a:rPr lang="en-GB" dirty="0"/>
              <a:t>Droppings passed out of the anus</a:t>
            </a:r>
          </a:p>
        </p:txBody>
      </p:sp>
    </p:spTree>
    <p:extLst>
      <p:ext uri="{BB962C8B-B14F-4D97-AF65-F5344CB8AC3E}">
        <p14:creationId xmlns:p14="http://schemas.microsoft.com/office/powerpoint/2010/main" val="39735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 calcmode="lin" valueType="num">
                                      <p:cBhvr additive="base">
                                        <p:cTn id="2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 calcmode="lin" valueType="num">
                                      <p:cBhvr additive="base">
                                        <p:cTn id="3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 calcmode="lin" valueType="num">
                                      <p:cBhvr additive="base">
                                        <p:cTn id="4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Treats</a:t>
            </a:r>
          </a:p>
        </p:txBody>
      </p:sp>
      <p:pic>
        <p:nvPicPr>
          <p:cNvPr id="6146" name="Picture 2" descr="\\sol\Groups$\Development Team\Recreational courses\BHS Challenge\Challenge Awards\EHKC Challenge Award\Horse knowledge part two\22. Caption - Keep your hand fla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63346" y="1600200"/>
            <a:ext cx="301730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48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Basic Horse Knowledge part two</a:t>
            </a:r>
            <a:br>
              <a:rPr lang="en-GB" dirty="0"/>
            </a:br>
            <a:r>
              <a:rPr lang="en-GB" dirty="0"/>
              <a:t>Content </a:t>
            </a:r>
          </a:p>
        </p:txBody>
      </p:sp>
      <p:sp>
        <p:nvSpPr>
          <p:cNvPr id="3" name="Content Placeholder 2"/>
          <p:cNvSpPr>
            <a:spLocks noGrp="1"/>
          </p:cNvSpPr>
          <p:nvPr>
            <p:ph idx="1"/>
          </p:nvPr>
        </p:nvSpPr>
        <p:spPr/>
        <p:txBody>
          <a:bodyPr>
            <a:normAutofit lnSpcReduction="10000"/>
          </a:bodyPr>
          <a:lstStyle/>
          <a:p>
            <a:pPr lvl="0"/>
            <a:r>
              <a:rPr lang="en-GB" dirty="0"/>
              <a:t>Horse behaviour</a:t>
            </a:r>
          </a:p>
          <a:p>
            <a:pPr lvl="0"/>
            <a:r>
              <a:rPr lang="en-GB" dirty="0"/>
              <a:t>Passports and microchips</a:t>
            </a:r>
          </a:p>
          <a:p>
            <a:pPr lvl="0"/>
            <a:r>
              <a:rPr lang="en-GB" dirty="0"/>
              <a:t>Signs of good health</a:t>
            </a:r>
          </a:p>
          <a:p>
            <a:pPr lvl="0"/>
            <a:r>
              <a:rPr lang="en-GB" dirty="0"/>
              <a:t>Disease prevention</a:t>
            </a:r>
          </a:p>
          <a:p>
            <a:pPr lvl="0"/>
            <a:r>
              <a:rPr lang="en-GB" dirty="0"/>
              <a:t>Feeding</a:t>
            </a:r>
          </a:p>
          <a:p>
            <a:pPr lvl="0"/>
            <a:r>
              <a:rPr lang="en-GB" dirty="0"/>
              <a:t>Field checks</a:t>
            </a:r>
          </a:p>
          <a:p>
            <a:pPr lvl="0"/>
            <a:r>
              <a:rPr lang="en-GB" dirty="0"/>
              <a:t>Poisonous plants</a:t>
            </a:r>
          </a:p>
          <a:p>
            <a:pPr lvl="0"/>
            <a:r>
              <a:rPr lang="en-GB" dirty="0"/>
              <a:t>Parts of the saddle and bridle</a:t>
            </a:r>
          </a:p>
          <a:p>
            <a:pPr marL="0" indent="0">
              <a:buNone/>
            </a:pPr>
            <a:endParaRPr lang="en-GB" dirty="0"/>
          </a:p>
        </p:txBody>
      </p:sp>
    </p:spTree>
    <p:extLst>
      <p:ext uri="{BB962C8B-B14F-4D97-AF65-F5344CB8AC3E}">
        <p14:creationId xmlns:p14="http://schemas.microsoft.com/office/powerpoint/2010/main" val="72098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3557"/>
            <a:ext cx="8229600" cy="1143000"/>
          </a:xfrm>
        </p:spPr>
        <p:txBody>
          <a:bodyPr/>
          <a:lstStyle/>
          <a:p>
            <a:r>
              <a:rPr lang="en-GB" dirty="0"/>
              <a:t>Rules of feeding</a:t>
            </a:r>
          </a:p>
        </p:txBody>
      </p:sp>
      <p:sp>
        <p:nvSpPr>
          <p:cNvPr id="3" name="Content Placeholder 2"/>
          <p:cNvSpPr>
            <a:spLocks noGrp="1"/>
          </p:cNvSpPr>
          <p:nvPr>
            <p:ph idx="1"/>
          </p:nvPr>
        </p:nvSpPr>
        <p:spPr>
          <a:xfrm>
            <a:off x="539552" y="980728"/>
            <a:ext cx="8229600" cy="5328592"/>
          </a:xfrm>
        </p:spPr>
        <p:txBody>
          <a:bodyPr>
            <a:normAutofit fontScale="47500" lnSpcReduction="20000"/>
          </a:bodyPr>
          <a:lstStyle/>
          <a:p>
            <a:pPr lvl="0"/>
            <a:r>
              <a:rPr lang="en-GB" sz="3800" dirty="0"/>
              <a:t>Clean fresh water should be freely available</a:t>
            </a:r>
          </a:p>
          <a:p>
            <a:pPr lvl="0"/>
            <a:r>
              <a:rPr lang="en-GB" sz="3800" dirty="0">
                <a:solidFill>
                  <a:schemeClr val="tx2">
                    <a:lumMod val="60000"/>
                    <a:lumOff val="40000"/>
                  </a:schemeClr>
                </a:solidFill>
              </a:rPr>
              <a:t>To keep the horse hydrated</a:t>
            </a:r>
          </a:p>
          <a:p>
            <a:pPr lvl="0"/>
            <a:r>
              <a:rPr lang="en-GB" sz="3800" dirty="0"/>
              <a:t>The main part of the diet should be fibre based</a:t>
            </a:r>
          </a:p>
          <a:p>
            <a:pPr lvl="0"/>
            <a:r>
              <a:rPr lang="en-GB" sz="3800" dirty="0">
                <a:solidFill>
                  <a:schemeClr val="tx2">
                    <a:lumMod val="60000"/>
                    <a:lumOff val="40000"/>
                  </a:schemeClr>
                </a:solidFill>
              </a:rPr>
              <a:t>The horse’s digestive system works most efficiently on fibre </a:t>
            </a:r>
          </a:p>
          <a:p>
            <a:pPr lvl="0"/>
            <a:r>
              <a:rPr lang="en-GB" sz="3800" dirty="0"/>
              <a:t>Don’t work your horse straight after a bucket feed</a:t>
            </a:r>
          </a:p>
          <a:p>
            <a:pPr lvl="0"/>
            <a:r>
              <a:rPr lang="en-GB" sz="3800" dirty="0">
                <a:solidFill>
                  <a:schemeClr val="tx2">
                    <a:lumMod val="60000"/>
                    <a:lumOff val="40000"/>
                  </a:schemeClr>
                </a:solidFill>
              </a:rPr>
              <a:t>To allow the horse to digest his food first</a:t>
            </a:r>
          </a:p>
          <a:p>
            <a:pPr lvl="0"/>
            <a:r>
              <a:rPr lang="en-GB" sz="3800" dirty="0"/>
              <a:t>Feed little and often</a:t>
            </a:r>
          </a:p>
          <a:p>
            <a:pPr lvl="0"/>
            <a:r>
              <a:rPr lang="en-GB" sz="3800" dirty="0">
                <a:solidFill>
                  <a:schemeClr val="tx2">
                    <a:lumMod val="60000"/>
                    <a:lumOff val="40000"/>
                  </a:schemeClr>
                </a:solidFill>
              </a:rPr>
              <a:t>The horse’s stomach is the size of a rugby ball and can’t cope with large amounts of feed in one go</a:t>
            </a:r>
          </a:p>
          <a:p>
            <a:pPr lvl="0"/>
            <a:r>
              <a:rPr lang="en-GB" sz="3800" dirty="0"/>
              <a:t>Feed good quality feed</a:t>
            </a:r>
          </a:p>
          <a:p>
            <a:pPr lvl="0"/>
            <a:r>
              <a:rPr lang="en-GB" sz="3800" dirty="0">
                <a:solidFill>
                  <a:schemeClr val="tx2">
                    <a:lumMod val="60000"/>
                    <a:lumOff val="40000"/>
                  </a:schemeClr>
                </a:solidFill>
              </a:rPr>
              <a:t>Feeding mouldy or dusty feed can cause illness</a:t>
            </a:r>
          </a:p>
          <a:p>
            <a:pPr lvl="0"/>
            <a:r>
              <a:rPr lang="en-GB" sz="3800" dirty="0"/>
              <a:t>Always weigh each feed </a:t>
            </a:r>
          </a:p>
          <a:p>
            <a:pPr lvl="0"/>
            <a:r>
              <a:rPr lang="en-GB" sz="3800" dirty="0">
                <a:solidFill>
                  <a:schemeClr val="tx2">
                    <a:lumMod val="60000"/>
                    <a:lumOff val="40000"/>
                  </a:schemeClr>
                </a:solidFill>
              </a:rPr>
              <a:t>To make sure the horse receives the same amount in each feed</a:t>
            </a:r>
          </a:p>
          <a:p>
            <a:pPr lvl="0"/>
            <a:r>
              <a:rPr lang="en-GB" sz="3800" dirty="0"/>
              <a:t>Feed each horse as an individual</a:t>
            </a:r>
          </a:p>
          <a:p>
            <a:pPr lvl="0"/>
            <a:r>
              <a:rPr lang="en-GB" sz="3800" dirty="0">
                <a:solidFill>
                  <a:schemeClr val="tx2">
                    <a:lumMod val="60000"/>
                    <a:lumOff val="40000"/>
                  </a:schemeClr>
                </a:solidFill>
              </a:rPr>
              <a:t>Every horse is different and their feed requirements will be different</a:t>
            </a:r>
          </a:p>
          <a:p>
            <a:pPr lvl="0"/>
            <a:r>
              <a:rPr lang="en-GB" sz="3800" dirty="0"/>
              <a:t>Make Changes gradually</a:t>
            </a:r>
          </a:p>
          <a:p>
            <a:pPr lvl="0"/>
            <a:r>
              <a:rPr lang="en-GB" sz="3800" dirty="0">
                <a:solidFill>
                  <a:schemeClr val="tx2">
                    <a:lumMod val="60000"/>
                    <a:lumOff val="40000"/>
                  </a:schemeClr>
                </a:solidFill>
              </a:rPr>
              <a:t>To allow the system time to adjust to the new feed</a:t>
            </a:r>
          </a:p>
          <a:p>
            <a:pPr lvl="0"/>
            <a:r>
              <a:rPr lang="en-GB" sz="3800" dirty="0"/>
              <a:t>Stick to a routine</a:t>
            </a:r>
          </a:p>
          <a:p>
            <a:pPr lvl="0"/>
            <a:r>
              <a:rPr lang="en-GB" sz="3800" dirty="0">
                <a:solidFill>
                  <a:schemeClr val="tx2">
                    <a:lumMod val="60000"/>
                    <a:lumOff val="40000"/>
                  </a:schemeClr>
                </a:solidFill>
              </a:rPr>
              <a:t>Horses thrive on routine</a:t>
            </a:r>
          </a:p>
          <a:p>
            <a:pPr marL="0" indent="0">
              <a:buNone/>
            </a:pPr>
            <a:endParaRPr lang="en-GB" dirty="0"/>
          </a:p>
        </p:txBody>
      </p:sp>
    </p:spTree>
    <p:extLst>
      <p:ext uri="{BB962C8B-B14F-4D97-AF65-F5344CB8AC3E}">
        <p14:creationId xmlns:p14="http://schemas.microsoft.com/office/powerpoint/2010/main" val="233348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 calcmode="lin" valueType="num">
                                      <p:cBhvr additive="base">
                                        <p:cTn id="5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6" end="16"/>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Effect transition="in" filter="fade">
                                      <p:cBhvr>
                                        <p:cTn id="61" dur="500"/>
                                        <p:tgtEl>
                                          <p:spTgt spid="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fade">
                                      <p:cBhvr>
                                        <p:cTn id="66" dur="500"/>
                                        <p:tgtEl>
                                          <p:spTgt spid="3">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fade">
                                      <p:cBhvr>
                                        <p:cTn id="71" dur="500"/>
                                        <p:tgtEl>
                                          <p:spTgt spid="3">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fade">
                                      <p:cBhvr>
                                        <p:cTn id="76" dur="5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fade">
                                      <p:cBhvr>
                                        <p:cTn id="81" dur="5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
                                            <p:txEl>
                                              <p:pRg st="11" end="11"/>
                                            </p:txEl>
                                          </p:spTgt>
                                        </p:tgtEl>
                                        <p:attrNameLst>
                                          <p:attrName>style.visibility</p:attrName>
                                        </p:attrNameLst>
                                      </p:cBhvr>
                                      <p:to>
                                        <p:strVal val="visible"/>
                                      </p:to>
                                    </p:set>
                                    <p:animEffect transition="in" filter="fade">
                                      <p:cBhvr>
                                        <p:cTn id="86" dur="500"/>
                                        <p:tgtEl>
                                          <p:spTgt spid="3">
                                            <p:txEl>
                                              <p:pRg st="11" end="1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
                                            <p:txEl>
                                              <p:pRg st="13" end="13"/>
                                            </p:txEl>
                                          </p:spTgt>
                                        </p:tgtEl>
                                        <p:attrNameLst>
                                          <p:attrName>style.visibility</p:attrName>
                                        </p:attrNameLst>
                                      </p:cBhvr>
                                      <p:to>
                                        <p:strVal val="visible"/>
                                      </p:to>
                                    </p:set>
                                    <p:animEffect transition="in" filter="fade">
                                      <p:cBhvr>
                                        <p:cTn id="91" dur="500"/>
                                        <p:tgtEl>
                                          <p:spTgt spid="3">
                                            <p:txEl>
                                              <p:pRg st="13" end="1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of providing water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6165601"/>
              </p:ext>
            </p:extLst>
          </p:nvPr>
        </p:nvGraphicFramePr>
        <p:xfrm>
          <a:off x="755577" y="1484785"/>
          <a:ext cx="7632846" cy="4320479"/>
        </p:xfrm>
        <a:graphic>
          <a:graphicData uri="http://schemas.openxmlformats.org/drawingml/2006/table">
            <a:tbl>
              <a:tblPr firstRow="1" firstCol="1" bandRow="1"/>
              <a:tblGrid>
                <a:gridCol w="2543732">
                  <a:extLst>
                    <a:ext uri="{9D8B030D-6E8A-4147-A177-3AD203B41FA5}">
                      <a16:colId xmlns:a16="http://schemas.microsoft.com/office/drawing/2014/main" val="20000"/>
                    </a:ext>
                  </a:extLst>
                </a:gridCol>
                <a:gridCol w="2544557">
                  <a:extLst>
                    <a:ext uri="{9D8B030D-6E8A-4147-A177-3AD203B41FA5}">
                      <a16:colId xmlns:a16="http://schemas.microsoft.com/office/drawing/2014/main" val="20001"/>
                    </a:ext>
                  </a:extLst>
                </a:gridCol>
                <a:gridCol w="2544557">
                  <a:extLst>
                    <a:ext uri="{9D8B030D-6E8A-4147-A177-3AD203B41FA5}">
                      <a16:colId xmlns:a16="http://schemas.microsoft.com/office/drawing/2014/main" val="20002"/>
                    </a:ext>
                  </a:extLst>
                </a:gridCol>
              </a:tblGrid>
              <a:tr h="332345">
                <a:tc>
                  <a:txBody>
                    <a:bodyPr/>
                    <a:lstStyle/>
                    <a:p>
                      <a:pPr>
                        <a:lnSpc>
                          <a:spcPct val="115000"/>
                        </a:lnSpc>
                        <a:spcAft>
                          <a:spcPts val="0"/>
                        </a:spcAft>
                      </a:pPr>
                      <a:r>
                        <a:rPr lang="en-GB" sz="1100" dirty="0">
                          <a:effectLst/>
                          <a:latin typeface="Calibri"/>
                          <a:ea typeface="Calibri"/>
                          <a:cs typeface="Times New Roman"/>
                        </a:rPr>
                        <a:t>Method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Advantages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Disadvantages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29378">
                <a:tc>
                  <a:txBody>
                    <a:bodyPr/>
                    <a:lstStyle/>
                    <a:p>
                      <a:pPr>
                        <a:lnSpc>
                          <a:spcPct val="115000"/>
                        </a:lnSpc>
                        <a:spcAft>
                          <a:spcPts val="0"/>
                        </a:spcAft>
                      </a:pPr>
                      <a:r>
                        <a:rPr lang="en-GB" sz="1100">
                          <a:effectLst/>
                          <a:latin typeface="Calibri"/>
                          <a:ea typeface="Calibri"/>
                          <a:cs typeface="Times New Roman"/>
                        </a:rPr>
                        <a:t>Water bucket</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Can monitor how much horse drinks.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Easily knocked over.</a:t>
                      </a:r>
                    </a:p>
                    <a:p>
                      <a:pPr>
                        <a:lnSpc>
                          <a:spcPct val="115000"/>
                        </a:lnSpc>
                        <a:spcAft>
                          <a:spcPts val="0"/>
                        </a:spcAft>
                      </a:pPr>
                      <a:r>
                        <a:rPr lang="en-GB" sz="1100">
                          <a:effectLst/>
                          <a:latin typeface="Calibri"/>
                          <a:ea typeface="Calibri"/>
                          <a:cs typeface="Times New Roman"/>
                        </a:rPr>
                        <a:t>Need to be refilled by hand.</a:t>
                      </a:r>
                    </a:p>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4689">
                <a:tc>
                  <a:txBody>
                    <a:bodyPr/>
                    <a:lstStyle/>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4689">
                <a:tc>
                  <a:txBody>
                    <a:bodyPr/>
                    <a:lstStyle/>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4689">
                <a:tc>
                  <a:txBody>
                    <a:bodyPr/>
                    <a:lstStyle/>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64689">
                <a:tc>
                  <a:txBody>
                    <a:bodyPr/>
                    <a:lstStyle/>
                    <a:p>
                      <a:pPr>
                        <a:lnSpc>
                          <a:spcPct val="115000"/>
                        </a:lnSpc>
                        <a:spcAft>
                          <a:spcPts val="0"/>
                        </a:spcAft>
                      </a:pPr>
                      <a:r>
                        <a:rPr lang="en-GB" sz="1100" dirty="0">
                          <a:effectLst/>
                          <a:latin typeface="Calibri"/>
                          <a:ea typeface="Calibri"/>
                          <a:cs typeface="Times New Roman"/>
                        </a:rPr>
                        <a:t> </a:t>
                      </a:r>
                    </a:p>
                    <a:p>
                      <a:pPr>
                        <a:lnSpc>
                          <a:spcPct val="115000"/>
                        </a:lnSpc>
                        <a:spcAft>
                          <a:spcPts val="0"/>
                        </a:spcAft>
                      </a:pPr>
                      <a:r>
                        <a:rPr lang="en-GB"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025" name="Picture 1" descr="\\sol\Groups$\Development Team\Recreational courses\BHS Challenge\Challenge Awards\EHKC Challenge Award\Horse knowledge part two\A. Water trou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696561"/>
            <a:ext cx="2655876" cy="17705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l\Groups$\Development Team\Recreational courses\BHS Challenge\Challenge Awards\EHKC Challenge Award\Horse knowledge part two\drinking-highresolution-14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0805" y="4642943"/>
            <a:ext cx="2736304" cy="182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279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Feeding hay and haylage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4822538"/>
              </p:ext>
            </p:extLst>
          </p:nvPr>
        </p:nvGraphicFramePr>
        <p:xfrm>
          <a:off x="971598" y="1556793"/>
          <a:ext cx="7272809" cy="3744414"/>
        </p:xfrm>
        <a:graphic>
          <a:graphicData uri="http://schemas.openxmlformats.org/drawingml/2006/table">
            <a:tbl>
              <a:tblPr firstRow="1" firstCol="1" bandRow="1"/>
              <a:tblGrid>
                <a:gridCol w="2423745">
                  <a:extLst>
                    <a:ext uri="{9D8B030D-6E8A-4147-A177-3AD203B41FA5}">
                      <a16:colId xmlns:a16="http://schemas.microsoft.com/office/drawing/2014/main" val="20000"/>
                    </a:ext>
                  </a:extLst>
                </a:gridCol>
                <a:gridCol w="2424532">
                  <a:extLst>
                    <a:ext uri="{9D8B030D-6E8A-4147-A177-3AD203B41FA5}">
                      <a16:colId xmlns:a16="http://schemas.microsoft.com/office/drawing/2014/main" val="20001"/>
                    </a:ext>
                  </a:extLst>
                </a:gridCol>
                <a:gridCol w="2424532">
                  <a:extLst>
                    <a:ext uri="{9D8B030D-6E8A-4147-A177-3AD203B41FA5}">
                      <a16:colId xmlns:a16="http://schemas.microsoft.com/office/drawing/2014/main" val="20002"/>
                    </a:ext>
                  </a:extLst>
                </a:gridCol>
              </a:tblGrid>
              <a:tr h="534916">
                <a:tc>
                  <a:txBody>
                    <a:bodyPr/>
                    <a:lstStyle/>
                    <a:p>
                      <a:pPr>
                        <a:lnSpc>
                          <a:spcPct val="115000"/>
                        </a:lnSpc>
                        <a:spcAft>
                          <a:spcPts val="0"/>
                        </a:spcAft>
                      </a:pPr>
                      <a:r>
                        <a:rPr lang="en-GB" sz="1100" b="1" dirty="0">
                          <a:effectLst/>
                          <a:latin typeface="Calibri"/>
                          <a:ea typeface="Calibri"/>
                          <a:cs typeface="Times New Roman"/>
                        </a:rPr>
                        <a:t>Method</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Advantages</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Disadvantages</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9833">
                <a:tc>
                  <a:txBody>
                    <a:bodyPr/>
                    <a:lstStyle/>
                    <a:p>
                      <a:pPr>
                        <a:lnSpc>
                          <a:spcPct val="115000"/>
                        </a:lnSpc>
                        <a:spcAft>
                          <a:spcPts val="0"/>
                        </a:spcAft>
                      </a:pPr>
                      <a:r>
                        <a:rPr lang="en-GB" sz="1100">
                          <a:effectLst/>
                          <a:latin typeface="Calibri"/>
                          <a:ea typeface="Calibri"/>
                          <a:cs typeface="Times New Roman"/>
                        </a:rPr>
                        <a:t>Eating from floor</a:t>
                      </a:r>
                    </a:p>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Natural eating position for the horse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Can be wasteful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4916">
                <a:tc>
                  <a:txBody>
                    <a:bodyPr/>
                    <a:lstStyle/>
                    <a:p>
                      <a:pPr>
                        <a:lnSpc>
                          <a:spcPct val="115000"/>
                        </a:lnSpc>
                        <a:spcAft>
                          <a:spcPts val="0"/>
                        </a:spcAft>
                      </a:pPr>
                      <a:r>
                        <a:rPr lang="en-GB" sz="1100" dirty="0">
                          <a:solidFill>
                            <a:srgbClr val="FF0000"/>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4916">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9833">
                <a:tc>
                  <a:txBody>
                    <a:bodyPr/>
                    <a:lstStyle/>
                    <a:p>
                      <a:pPr>
                        <a:lnSpc>
                          <a:spcPct val="115000"/>
                        </a:lnSpc>
                        <a:spcAft>
                          <a:spcPts val="0"/>
                        </a:spcAft>
                      </a:pPr>
                      <a:r>
                        <a:rPr lang="en-GB" sz="1100" b="1" dirty="0">
                          <a:effectLst/>
                          <a:latin typeface="Calibri"/>
                          <a:ea typeface="Calibri"/>
                          <a:cs typeface="Times New Roman"/>
                        </a:rPr>
                        <a:t> </a:t>
                      </a:r>
                      <a:endParaRPr lang="en-GB" sz="1100" dirty="0">
                        <a:effectLst/>
                        <a:latin typeface="Calibri"/>
                        <a:ea typeface="Calibri"/>
                        <a:cs typeface="Times New Roman"/>
                      </a:endParaRPr>
                    </a:p>
                    <a:p>
                      <a:pPr>
                        <a:lnSpc>
                          <a:spcPct val="115000"/>
                        </a:lnSpc>
                        <a:spcAft>
                          <a:spcPts val="0"/>
                        </a:spcAft>
                      </a:pPr>
                      <a:r>
                        <a:rPr lang="en-GB" sz="1100" b="1" dirty="0">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049" name="Picture 1" descr="\\sol\Groups$\Development Team\Recreational courses\BHS Challenge\Challenge Awards\EHKC Challenge Award\Horse knowledge part two\20. Eating from flo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7" y="4005065"/>
            <a:ext cx="2880319" cy="192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44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bucket feed</a:t>
            </a:r>
          </a:p>
        </p:txBody>
      </p:sp>
      <p:pic>
        <p:nvPicPr>
          <p:cNvPr id="7170" name="Picture 2" descr="\\sol\Groups$\Development Team\Recreational courses\BHS Challenge\Challenge Awards\EHKC Challenge Award\Horse knowledge part two\2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6383" t="24147" r="40960" b="33232"/>
          <a:stretch/>
        </p:blipFill>
        <p:spPr bwMode="auto">
          <a:xfrm>
            <a:off x="395536" y="1556792"/>
            <a:ext cx="2217107" cy="1929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824" y="1700808"/>
            <a:ext cx="4032448" cy="923330"/>
          </a:xfrm>
          <a:prstGeom prst="rect">
            <a:avLst/>
          </a:prstGeom>
          <a:noFill/>
        </p:spPr>
        <p:txBody>
          <a:bodyPr wrap="square" rtlCol="0">
            <a:spAutoFit/>
          </a:bodyPr>
          <a:lstStyle/>
          <a:p>
            <a:r>
              <a:rPr lang="en-GB" b="1" dirty="0"/>
              <a:t>Alfalfa</a:t>
            </a:r>
          </a:p>
          <a:p>
            <a:pPr marL="285750" indent="-285750">
              <a:buFont typeface="Arial" panose="020B0604020202020204" pitchFamily="34" charset="0"/>
              <a:buChar char="•"/>
            </a:pPr>
            <a:r>
              <a:rPr lang="en-GB" dirty="0"/>
              <a:t>Chopped up Lucerne grass</a:t>
            </a:r>
          </a:p>
          <a:p>
            <a:pPr marL="285750" indent="-285750">
              <a:buFont typeface="Arial" panose="020B0604020202020204" pitchFamily="34" charset="0"/>
              <a:buChar char="•"/>
            </a:pPr>
            <a:r>
              <a:rPr lang="en-GB" dirty="0"/>
              <a:t>Green colour</a:t>
            </a:r>
          </a:p>
        </p:txBody>
      </p:sp>
      <p:sp>
        <p:nvSpPr>
          <p:cNvPr id="5" name="TextBox 4"/>
          <p:cNvSpPr txBox="1"/>
          <p:nvPr/>
        </p:nvSpPr>
        <p:spPr>
          <a:xfrm>
            <a:off x="611560" y="4221088"/>
            <a:ext cx="3240360" cy="1200329"/>
          </a:xfrm>
          <a:prstGeom prst="rect">
            <a:avLst/>
          </a:prstGeom>
          <a:noFill/>
        </p:spPr>
        <p:txBody>
          <a:bodyPr wrap="square" rtlCol="0">
            <a:spAutoFit/>
          </a:bodyPr>
          <a:lstStyle/>
          <a:p>
            <a:r>
              <a:rPr lang="en-GB" b="1" dirty="0"/>
              <a:t>Chaff</a:t>
            </a:r>
          </a:p>
          <a:p>
            <a:pPr marL="285750" indent="-285750">
              <a:buFont typeface="Arial" panose="020B0604020202020204" pitchFamily="34" charset="0"/>
              <a:buChar char="•"/>
            </a:pPr>
            <a:r>
              <a:rPr lang="en-GB" dirty="0"/>
              <a:t>Chopped up hay and straw</a:t>
            </a:r>
          </a:p>
          <a:p>
            <a:pPr marL="285750" indent="-285750">
              <a:buFont typeface="Arial" panose="020B0604020202020204" pitchFamily="34" charset="0"/>
              <a:buChar char="•"/>
            </a:pPr>
            <a:r>
              <a:rPr lang="en-GB" dirty="0"/>
              <a:t>Brown colour</a:t>
            </a:r>
          </a:p>
          <a:p>
            <a:endParaRPr lang="en-GB" dirty="0"/>
          </a:p>
        </p:txBody>
      </p:sp>
      <p:pic>
        <p:nvPicPr>
          <p:cNvPr id="6" name="Picture 5" descr="A pile of hay&#10;&#10;Description automatically generated">
            <a:extLst>
              <a:ext uri="{FF2B5EF4-FFF2-40B4-BE49-F238E27FC236}">
                <a16:creationId xmlns:a16="http://schemas.microsoft.com/office/drawing/2014/main" id="{331FA15A-8B8F-4BA2-BD34-14A564289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21" t="18559" r="11328"/>
          <a:stretch/>
        </p:blipFill>
        <p:spPr>
          <a:xfrm>
            <a:off x="4572000" y="3861048"/>
            <a:ext cx="2376264" cy="1895872"/>
          </a:xfrm>
          <a:prstGeom prst="rect">
            <a:avLst/>
          </a:prstGeom>
        </p:spPr>
      </p:pic>
    </p:spTree>
    <p:extLst>
      <p:ext uri="{BB962C8B-B14F-4D97-AF65-F5344CB8AC3E}">
        <p14:creationId xmlns:p14="http://schemas.microsoft.com/office/powerpoint/2010/main" val="310499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bucket feed</a:t>
            </a:r>
          </a:p>
        </p:txBody>
      </p:sp>
      <p:pic>
        <p:nvPicPr>
          <p:cNvPr id="8194" name="Picture 2" descr="\\sol\Groups$\Development Team\Recreational courses\BHS Challenge\Challenge Awards\EHKC Challenge Award\Horse knowledge part two\27. Cubes.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2970" t="26577" r="39772" b="27200"/>
          <a:stretch/>
        </p:blipFill>
        <p:spPr bwMode="auto">
          <a:xfrm>
            <a:off x="611560" y="1772816"/>
            <a:ext cx="2263670" cy="1872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63888" y="1772816"/>
            <a:ext cx="2880320" cy="1477328"/>
          </a:xfrm>
          <a:prstGeom prst="rect">
            <a:avLst/>
          </a:prstGeom>
          <a:noFill/>
        </p:spPr>
        <p:txBody>
          <a:bodyPr wrap="square" rtlCol="0">
            <a:spAutoFit/>
          </a:bodyPr>
          <a:lstStyle/>
          <a:p>
            <a:r>
              <a:rPr lang="en-GB" b="1" dirty="0"/>
              <a:t>Cubes</a:t>
            </a:r>
          </a:p>
          <a:p>
            <a:pPr marL="285750" indent="-285750">
              <a:buFont typeface="Arial" panose="020B0604020202020204" pitchFamily="34" charset="0"/>
              <a:buChar char="•"/>
            </a:pPr>
            <a:r>
              <a:rPr lang="en-GB" dirty="0"/>
              <a:t>Ingredients have been compressed to form a pellet</a:t>
            </a:r>
          </a:p>
          <a:p>
            <a:endParaRPr lang="en-GB" dirty="0"/>
          </a:p>
        </p:txBody>
      </p:sp>
      <p:pic>
        <p:nvPicPr>
          <p:cNvPr id="8195" name="Picture 3" descr="\\sol\Groups$\Development Team\Recreational courses\BHS Challenge\Challenge Awards\EHKC Challenge Award\Horse knowledge part two\26. mi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45" t="27359" r="34481" b="33840"/>
          <a:stretch/>
        </p:blipFill>
        <p:spPr bwMode="auto">
          <a:xfrm>
            <a:off x="4969085" y="3356992"/>
            <a:ext cx="3381742" cy="2334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576" y="4077072"/>
            <a:ext cx="3744416" cy="1200329"/>
          </a:xfrm>
          <a:prstGeom prst="rect">
            <a:avLst/>
          </a:prstGeom>
          <a:noFill/>
        </p:spPr>
        <p:txBody>
          <a:bodyPr wrap="square" rtlCol="0">
            <a:spAutoFit/>
          </a:bodyPr>
          <a:lstStyle/>
          <a:p>
            <a:r>
              <a:rPr lang="en-GB" b="1" dirty="0"/>
              <a:t>Mix</a:t>
            </a:r>
          </a:p>
          <a:p>
            <a:pPr marL="285750" indent="-285750">
              <a:buFont typeface="Arial" panose="020B0604020202020204" pitchFamily="34" charset="0"/>
              <a:buChar char="•"/>
            </a:pPr>
            <a:r>
              <a:rPr lang="en-GB" dirty="0"/>
              <a:t>Contains a mixture of grains, vitamins, minerals, cubes, carrots, peas and fibre</a:t>
            </a:r>
          </a:p>
        </p:txBody>
      </p:sp>
    </p:spTree>
    <p:extLst>
      <p:ext uri="{BB962C8B-B14F-4D97-AF65-F5344CB8AC3E}">
        <p14:creationId xmlns:p14="http://schemas.microsoft.com/office/powerpoint/2010/main" val="156800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bucket feed</a:t>
            </a:r>
          </a:p>
        </p:txBody>
      </p:sp>
      <p:pic>
        <p:nvPicPr>
          <p:cNvPr id="9218" name="Picture 2" descr="\\sol\Groups$\Development Team\Recreational courses\BHS Challenge\Challenge Awards\EHKC Challenge Award\Horse knowledge part two\28. soaked sugar beet.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540" t="9638" r="31732" b="32797"/>
          <a:stretch/>
        </p:blipFill>
        <p:spPr bwMode="auto">
          <a:xfrm>
            <a:off x="323528" y="1556792"/>
            <a:ext cx="2968668" cy="260541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ol\Groups$\Development Team\Recreational courses\BHS Challenge\Challenge Awards\EHKC Challenge Award\Horse knowledge part two\28. Sugar beet cubes unsoak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904" t="19376" r="39364" b="40981"/>
          <a:stretch/>
        </p:blipFill>
        <p:spPr bwMode="auto">
          <a:xfrm>
            <a:off x="5436096" y="3549703"/>
            <a:ext cx="2818251" cy="2347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7904" y="1503054"/>
            <a:ext cx="4186403" cy="2031325"/>
          </a:xfrm>
          <a:prstGeom prst="rect">
            <a:avLst/>
          </a:prstGeom>
          <a:noFill/>
        </p:spPr>
        <p:txBody>
          <a:bodyPr wrap="square" rtlCol="0">
            <a:spAutoFit/>
          </a:bodyPr>
          <a:lstStyle/>
          <a:p>
            <a:r>
              <a:rPr lang="en-GB" b="1" dirty="0"/>
              <a:t>Sugar beet</a:t>
            </a:r>
          </a:p>
          <a:p>
            <a:pPr marL="285750" indent="-285750">
              <a:buFont typeface="Arial" panose="020B0604020202020204" pitchFamily="34" charset="0"/>
              <a:buChar char="•"/>
            </a:pPr>
            <a:r>
              <a:rPr lang="en-GB" dirty="0"/>
              <a:t>By product from sugar refining</a:t>
            </a:r>
          </a:p>
          <a:p>
            <a:pPr marL="285750" indent="-285750">
              <a:buFont typeface="Arial" panose="020B0604020202020204" pitchFamily="34" charset="0"/>
              <a:buChar char="•"/>
            </a:pPr>
            <a:r>
              <a:rPr lang="en-GB" dirty="0"/>
              <a:t>Source of fibre</a:t>
            </a:r>
          </a:p>
          <a:p>
            <a:pPr marL="285750" indent="-285750">
              <a:buFont typeface="Arial" panose="020B0604020202020204" pitchFamily="34" charset="0"/>
              <a:buChar char="•"/>
            </a:pPr>
            <a:r>
              <a:rPr lang="en-GB" dirty="0"/>
              <a:t>Must be soaked before feeding </a:t>
            </a:r>
          </a:p>
          <a:p>
            <a:pPr marL="285750" indent="-285750">
              <a:buFont typeface="Arial" panose="020B0604020202020204" pitchFamily="34" charset="0"/>
              <a:buChar char="•"/>
            </a:pPr>
            <a:r>
              <a:rPr lang="en-GB" dirty="0"/>
              <a:t>Comes in cubes (shown below), flakes or shreds</a:t>
            </a:r>
          </a:p>
          <a:p>
            <a:endParaRPr lang="en-GB" dirty="0"/>
          </a:p>
        </p:txBody>
      </p:sp>
    </p:spTree>
    <p:extLst>
      <p:ext uri="{BB962C8B-B14F-4D97-AF65-F5344CB8AC3E}">
        <p14:creationId xmlns:p14="http://schemas.microsoft.com/office/powerpoint/2010/main" val="25015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en-GB" dirty="0"/>
              <a:t>List the parts of the digestive system</a:t>
            </a:r>
          </a:p>
          <a:p>
            <a:pPr marL="514350" indent="-514350">
              <a:buFont typeface="+mj-lt"/>
              <a:buAutoNum type="arabicPeriod"/>
            </a:pPr>
            <a:r>
              <a:rPr lang="en-GB" dirty="0"/>
              <a:t>Why should you ask permission before feeding a horse </a:t>
            </a:r>
          </a:p>
          <a:p>
            <a:pPr marL="514350" indent="-514350">
              <a:buFont typeface="+mj-lt"/>
              <a:buAutoNum type="arabicPeriod"/>
            </a:pPr>
            <a:r>
              <a:rPr lang="en-GB" dirty="0"/>
              <a:t>Name three treats suitable to feed horses</a:t>
            </a:r>
          </a:p>
          <a:p>
            <a:pPr marL="514350" indent="-514350">
              <a:buFont typeface="+mj-lt"/>
              <a:buAutoNum type="arabicPeriod"/>
            </a:pPr>
            <a:r>
              <a:rPr lang="en-GB" dirty="0"/>
              <a:t>Why should grass cuttings not be fed to horses?</a:t>
            </a:r>
          </a:p>
          <a:p>
            <a:pPr marL="514350" indent="-514350">
              <a:buFont typeface="+mj-lt"/>
              <a:buAutoNum type="arabicPeriod"/>
            </a:pPr>
            <a:r>
              <a:rPr lang="en-GB" dirty="0"/>
              <a:t>List three rules of feeding and give a reason for each</a:t>
            </a:r>
          </a:p>
          <a:p>
            <a:pPr marL="514350" indent="-514350">
              <a:buFont typeface="+mj-lt"/>
              <a:buAutoNum type="arabicPeriod"/>
            </a:pPr>
            <a:r>
              <a:rPr lang="en-GB" dirty="0"/>
              <a:t>Why is chaff or alfalfa added to a bucket feed?</a:t>
            </a:r>
          </a:p>
          <a:p>
            <a:pPr marL="514350" indent="-514350">
              <a:buFont typeface="+mj-lt"/>
              <a:buAutoNum type="arabicPeriod"/>
            </a:pPr>
            <a:r>
              <a:rPr lang="en-GB" dirty="0"/>
              <a:t>What is the main difference between mix and cubes?</a:t>
            </a:r>
          </a:p>
          <a:p>
            <a:pPr marL="514350" indent="-514350">
              <a:buFont typeface="+mj-lt"/>
              <a:buAutoNum type="arabicPeriod"/>
            </a:pPr>
            <a:r>
              <a:rPr lang="en-GB" dirty="0"/>
              <a:t>What must you do to sugar beet before feeding it?</a:t>
            </a:r>
          </a:p>
        </p:txBody>
      </p:sp>
    </p:spTree>
    <p:extLst>
      <p:ext uri="{BB962C8B-B14F-4D97-AF65-F5344CB8AC3E}">
        <p14:creationId xmlns:p14="http://schemas.microsoft.com/office/powerpoint/2010/main" val="425378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Field Care</a:t>
            </a:r>
          </a:p>
        </p:txBody>
      </p:sp>
      <p:pic>
        <p:nvPicPr>
          <p:cNvPr id="4098" name="Picture 2" descr="\\sol\Groups$\Development Team\Recreational courses\BHS Challenge\Challenge Awards\EHKC Challenge Award\Horse knowledge part two\33 Horses playing in the fiel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1455" y="1600200"/>
            <a:ext cx="680108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827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720080"/>
          </a:xfrm>
        </p:spPr>
        <p:txBody>
          <a:bodyPr>
            <a:normAutofit fontScale="90000"/>
          </a:bodyPr>
          <a:lstStyle/>
          <a:p>
            <a:r>
              <a:rPr lang="en-GB" dirty="0"/>
              <a:t>What would your field check include:</a:t>
            </a:r>
            <a:br>
              <a:rPr lang="en-GB" dirty="0"/>
            </a:br>
            <a:endParaRPr lang="en-GB" dirty="0"/>
          </a:p>
        </p:txBody>
      </p:sp>
      <p:sp>
        <p:nvSpPr>
          <p:cNvPr id="3" name="Content Placeholder 2"/>
          <p:cNvSpPr>
            <a:spLocks noGrp="1"/>
          </p:cNvSpPr>
          <p:nvPr>
            <p:ph idx="1"/>
          </p:nvPr>
        </p:nvSpPr>
        <p:spPr/>
        <p:txBody>
          <a:bodyPr/>
          <a:lstStyle/>
          <a:p>
            <a:pPr marL="171450" indent="-171450"/>
            <a:r>
              <a:rPr lang="en-GB" dirty="0"/>
              <a:t>Boundary</a:t>
            </a:r>
          </a:p>
          <a:p>
            <a:pPr marL="171450" indent="-171450"/>
            <a:r>
              <a:rPr lang="en-GB" dirty="0"/>
              <a:t>Water supply</a:t>
            </a:r>
          </a:p>
          <a:p>
            <a:pPr marL="171450" indent="-171450"/>
            <a:r>
              <a:rPr lang="en-GB" dirty="0"/>
              <a:t>Removing droppings</a:t>
            </a:r>
          </a:p>
          <a:p>
            <a:pPr marL="171450" indent="-171450"/>
            <a:r>
              <a:rPr lang="en-GB" dirty="0"/>
              <a:t>Poisonous plants</a:t>
            </a:r>
          </a:p>
          <a:p>
            <a:pPr marL="171450" indent="-171450"/>
            <a:r>
              <a:rPr lang="en-GB" dirty="0"/>
              <a:t>Rubbish</a:t>
            </a:r>
          </a:p>
          <a:p>
            <a:pPr marL="171450" indent="-171450"/>
            <a:r>
              <a:rPr lang="en-GB" dirty="0"/>
              <a:t>Holes</a:t>
            </a:r>
          </a:p>
          <a:p>
            <a:pPr marL="171450" indent="-171450"/>
            <a:endParaRPr lang="en-GB" dirty="0"/>
          </a:p>
          <a:p>
            <a:endParaRPr lang="en-GB" dirty="0"/>
          </a:p>
        </p:txBody>
      </p:sp>
    </p:spTree>
    <p:extLst>
      <p:ext uri="{BB962C8B-B14F-4D97-AF65-F5344CB8AC3E}">
        <p14:creationId xmlns:p14="http://schemas.microsoft.com/office/powerpoint/2010/main" val="30298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Boundary Fencing</a:t>
            </a:r>
          </a:p>
        </p:txBody>
      </p:sp>
      <p:sp>
        <p:nvSpPr>
          <p:cNvPr id="3" name="Content Placeholder 2"/>
          <p:cNvSpPr>
            <a:spLocks noGrp="1"/>
          </p:cNvSpPr>
          <p:nvPr>
            <p:ph idx="1"/>
          </p:nvPr>
        </p:nvSpPr>
        <p:spPr/>
        <p:txBody>
          <a:bodyPr/>
          <a:lstStyle/>
          <a:p>
            <a:r>
              <a:rPr lang="en-GB" dirty="0"/>
              <a:t>Necessity to keep the horses in the field!</a:t>
            </a:r>
          </a:p>
          <a:p>
            <a:r>
              <a:rPr lang="en-GB" dirty="0"/>
              <a:t>Various types:</a:t>
            </a:r>
          </a:p>
        </p:txBody>
      </p:sp>
      <p:pic>
        <p:nvPicPr>
          <p:cNvPr id="5122" name="Picture 2" descr="\\sol\Groups$\Development Team\Recreational courses\BHS Challenge\Challenge Awards\EHKC Challenge Award\Horse knowledge part two\34. Post and rail.JPG"/>
          <p:cNvPicPr>
            <a:picLocks noChangeAspect="1" noChangeArrowheads="1"/>
          </p:cNvPicPr>
          <p:nvPr/>
        </p:nvPicPr>
        <p:blipFill rotWithShape="1">
          <a:blip r:embed="rId3">
            <a:extLst>
              <a:ext uri="{28A0092B-C50C-407E-A947-70E740481C1C}">
                <a14:useLocalDpi xmlns:a14="http://schemas.microsoft.com/office/drawing/2010/main" val="0"/>
              </a:ext>
            </a:extLst>
          </a:blip>
          <a:srcRect t="47480" r="70701" b="18921"/>
          <a:stretch/>
        </p:blipFill>
        <p:spPr bwMode="auto">
          <a:xfrm>
            <a:off x="467543" y="2997923"/>
            <a:ext cx="3018103" cy="2591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2997923"/>
            <a:ext cx="4896544" cy="1200329"/>
          </a:xfrm>
          <a:prstGeom prst="rect">
            <a:avLst/>
          </a:prstGeom>
          <a:noFill/>
        </p:spPr>
        <p:txBody>
          <a:bodyPr wrap="square" rtlCol="0">
            <a:spAutoFit/>
          </a:bodyPr>
          <a:lstStyle/>
          <a:p>
            <a:r>
              <a:rPr lang="en-GB" b="1" dirty="0"/>
              <a:t>Post and Rail</a:t>
            </a:r>
          </a:p>
          <a:p>
            <a:pPr marL="285750" indent="-285750">
              <a:buFont typeface="Arial" panose="020B0604020202020204" pitchFamily="34" charset="0"/>
              <a:buChar char="•"/>
            </a:pPr>
            <a:r>
              <a:rPr lang="en-GB" dirty="0"/>
              <a:t>Can be plastic or wooden</a:t>
            </a:r>
          </a:p>
          <a:p>
            <a:pPr marL="285750" indent="-285750">
              <a:buFont typeface="Arial" panose="020B0604020202020204" pitchFamily="34" charset="0"/>
              <a:buChar char="•"/>
            </a:pPr>
            <a:r>
              <a:rPr lang="en-GB" dirty="0"/>
              <a:t>Long lasting if looked after</a:t>
            </a:r>
          </a:p>
          <a:p>
            <a:pPr marL="285750" indent="-285750">
              <a:buFont typeface="Arial" panose="020B0604020202020204" pitchFamily="34" charset="0"/>
              <a:buChar char="•"/>
            </a:pPr>
            <a:r>
              <a:rPr lang="en-GB" dirty="0"/>
              <a:t>Can withstand horses leaning/scratching on it</a:t>
            </a:r>
          </a:p>
        </p:txBody>
      </p:sp>
    </p:spTree>
    <p:extLst>
      <p:ext uri="{BB962C8B-B14F-4D97-AF65-F5344CB8AC3E}">
        <p14:creationId xmlns:p14="http://schemas.microsoft.com/office/powerpoint/2010/main" val="86366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Horse Knowledge</a:t>
            </a:r>
            <a:br>
              <a:rPr lang="en-GB" dirty="0"/>
            </a:br>
            <a:r>
              <a:rPr lang="en-GB" dirty="0"/>
              <a:t>Horse Behaviour</a:t>
            </a:r>
          </a:p>
        </p:txBody>
      </p:sp>
      <p:pic>
        <p:nvPicPr>
          <p:cNvPr id="1026" name="Picture 2" descr="\\sol\Groups$\Development Team\Recreational courses\BHS Challenge\Challenge Awards\EHKC Challenge Award\Basic horse knowledge part two\BHS_SHETLAND-675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1213" y="1600200"/>
            <a:ext cx="678157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5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Electric fencing</a:t>
            </a:r>
          </a:p>
        </p:txBody>
      </p:sp>
      <p:pic>
        <p:nvPicPr>
          <p:cNvPr id="7170" name="Picture 2" descr="\\sol\Groups$\Development Team\Recreational courses\BHS Challenge\Challenge Awards\EHKC Challenge Award\Horse knowledge part two\36. electric fencin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21656" b="36276"/>
          <a:stretch/>
        </p:blipFill>
        <p:spPr bwMode="auto">
          <a:xfrm>
            <a:off x="827584" y="1700808"/>
            <a:ext cx="6788944" cy="1903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077072"/>
            <a:ext cx="7272808" cy="1477328"/>
          </a:xfrm>
          <a:prstGeom prst="rect">
            <a:avLst/>
          </a:prstGeom>
          <a:noFill/>
        </p:spPr>
        <p:txBody>
          <a:bodyPr wrap="square" rtlCol="0">
            <a:spAutoFit/>
          </a:bodyPr>
          <a:lstStyle/>
          <a:p>
            <a:pPr marL="285750" indent="-285750">
              <a:buFont typeface="Arial" panose="020B0604020202020204" pitchFamily="34" charset="0"/>
              <a:buChar char="•"/>
            </a:pPr>
            <a:r>
              <a:rPr lang="en-GB" dirty="0"/>
              <a:t>Suitable as an inside boundary fence but should not be the only fence</a:t>
            </a:r>
          </a:p>
          <a:p>
            <a:pPr marL="285750" indent="-285750">
              <a:buFont typeface="Arial" panose="020B0604020202020204" pitchFamily="34" charset="0"/>
              <a:buChar char="•"/>
            </a:pPr>
            <a:r>
              <a:rPr lang="en-GB" dirty="0"/>
              <a:t>Can be used with permanent posts </a:t>
            </a:r>
          </a:p>
          <a:p>
            <a:pPr marL="285750" indent="-285750">
              <a:buFont typeface="Arial" panose="020B0604020202020204" pitchFamily="34" charset="0"/>
              <a:buChar char="•"/>
            </a:pPr>
            <a:r>
              <a:rPr lang="en-GB" dirty="0"/>
              <a:t>Can be used with moveable post to allow the field to be moved around</a:t>
            </a:r>
          </a:p>
          <a:p>
            <a:pPr marL="285750" indent="-285750">
              <a:buFont typeface="Arial" panose="020B0604020202020204" pitchFamily="34" charset="0"/>
              <a:buChar char="•"/>
            </a:pPr>
            <a:r>
              <a:rPr lang="en-GB" dirty="0"/>
              <a:t>Strands need to be visible to horses</a:t>
            </a:r>
          </a:p>
          <a:p>
            <a:pPr marL="285750" indent="-285750">
              <a:buFont typeface="Arial" panose="020B0604020202020204" pitchFamily="34" charset="0"/>
              <a:buChar char="•"/>
            </a:pPr>
            <a:r>
              <a:rPr lang="en-GB" dirty="0"/>
              <a:t>Can be powered by mains or battery packs</a:t>
            </a:r>
          </a:p>
        </p:txBody>
      </p:sp>
    </p:spTree>
    <p:extLst>
      <p:ext uri="{BB962C8B-B14F-4D97-AF65-F5344CB8AC3E}">
        <p14:creationId xmlns:p14="http://schemas.microsoft.com/office/powerpoint/2010/main" val="3483138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Hedges</a:t>
            </a:r>
          </a:p>
        </p:txBody>
      </p:sp>
      <p:pic>
        <p:nvPicPr>
          <p:cNvPr id="8194" name="Picture 2" descr="\\sol\shared\2017 Education relaunch\Stage 1\Stage 1 FINAL PICTURES\section 10 - field care\sec10pic2c - crop.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58672" b="36276"/>
          <a:stretch/>
        </p:blipFill>
        <p:spPr bwMode="auto">
          <a:xfrm>
            <a:off x="323528" y="1844824"/>
            <a:ext cx="3754512" cy="38593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27984" y="1916832"/>
            <a:ext cx="4464496" cy="1754326"/>
          </a:xfrm>
          <a:prstGeom prst="rect">
            <a:avLst/>
          </a:prstGeom>
          <a:noFill/>
        </p:spPr>
        <p:txBody>
          <a:bodyPr wrap="square" rtlCol="0">
            <a:spAutoFit/>
          </a:bodyPr>
          <a:lstStyle/>
          <a:p>
            <a:pPr marL="285750" indent="-285750">
              <a:buFont typeface="Arial" panose="020B0604020202020204" pitchFamily="34" charset="0"/>
              <a:buChar char="•"/>
            </a:pPr>
            <a:r>
              <a:rPr lang="en-GB" dirty="0"/>
              <a:t>Check that trees and bushes growing aren’t poisonous to horses</a:t>
            </a:r>
          </a:p>
          <a:p>
            <a:pPr marL="285750" indent="-285750">
              <a:buFont typeface="Arial" panose="020B0604020202020204" pitchFamily="34" charset="0"/>
              <a:buChar char="•"/>
            </a:pPr>
            <a:r>
              <a:rPr lang="en-GB" dirty="0"/>
              <a:t>It needs to be thick enough horses can’t squeeze through gaps </a:t>
            </a:r>
          </a:p>
          <a:p>
            <a:pPr marL="285750" indent="-285750">
              <a:buFont typeface="Arial" panose="020B0604020202020204" pitchFamily="34" charset="0"/>
              <a:buChar char="•"/>
            </a:pPr>
            <a:r>
              <a:rPr lang="en-GB" dirty="0"/>
              <a:t>Can be used with electric tape in front as solid boundary</a:t>
            </a:r>
          </a:p>
        </p:txBody>
      </p:sp>
    </p:spTree>
    <p:extLst>
      <p:ext uri="{BB962C8B-B14F-4D97-AF65-F5344CB8AC3E}">
        <p14:creationId xmlns:p14="http://schemas.microsoft.com/office/powerpoint/2010/main" val="4075261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Barbed wire and stock fencing</a:t>
            </a:r>
            <a:br>
              <a:rPr lang="en-GB" b="1" dirty="0"/>
            </a:br>
            <a:endParaRPr lang="en-GB" dirty="0"/>
          </a:p>
        </p:txBody>
      </p:sp>
      <p:pic>
        <p:nvPicPr>
          <p:cNvPr id="6146" name="Picture 2" descr="\\sol\Groups$\Development Team\Recreational courses\BHS Challenge\Challenge Awards\EHKC Challenge Award\Horse knowledge part two\35. barbed wire and stock fencin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772816"/>
            <a:ext cx="3980260" cy="29851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7984" y="1867078"/>
            <a:ext cx="4464496" cy="2031325"/>
          </a:xfrm>
          <a:prstGeom prst="rect">
            <a:avLst/>
          </a:prstGeom>
          <a:noFill/>
        </p:spPr>
        <p:txBody>
          <a:bodyPr wrap="square" rtlCol="0">
            <a:spAutoFit/>
          </a:bodyPr>
          <a:lstStyle/>
          <a:p>
            <a:pPr marL="285750" indent="-285750">
              <a:buFont typeface="Arial" panose="020B0604020202020204" pitchFamily="34" charset="0"/>
              <a:buChar char="•"/>
            </a:pPr>
            <a:r>
              <a:rPr lang="en-GB" dirty="0"/>
              <a:t>Both of these types of fencing are unsuitable for horses</a:t>
            </a:r>
          </a:p>
          <a:p>
            <a:pPr marL="285750" indent="-285750">
              <a:buFont typeface="Arial" panose="020B0604020202020204" pitchFamily="34" charset="0"/>
              <a:buChar char="•"/>
            </a:pPr>
            <a:r>
              <a:rPr lang="en-GB" dirty="0"/>
              <a:t>Barbed wire will injure the horse if he rubs on it</a:t>
            </a:r>
          </a:p>
          <a:p>
            <a:pPr marL="285750" indent="-285750">
              <a:buFont typeface="Arial" panose="020B0604020202020204" pitchFamily="34" charset="0"/>
              <a:buChar char="•"/>
            </a:pPr>
            <a:r>
              <a:rPr lang="en-GB" dirty="0"/>
              <a:t>Stock fencing squares tend to be the same size as a hoof so there is potential for the horse to get his hoof or shoe stuck in it</a:t>
            </a:r>
          </a:p>
        </p:txBody>
      </p:sp>
    </p:spTree>
    <p:extLst>
      <p:ext uri="{BB962C8B-B14F-4D97-AF65-F5344CB8AC3E}">
        <p14:creationId xmlns:p14="http://schemas.microsoft.com/office/powerpoint/2010/main" val="688731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supply</a:t>
            </a:r>
          </a:p>
        </p:txBody>
      </p:sp>
      <p:pic>
        <p:nvPicPr>
          <p:cNvPr id="1026" name="Picture 2" descr="\\sol\Groups$\Development Team\Recreational courses\BHS Challenge\Challenge Awards\EHKC Challenge Award\Horse knowledge part two\A. Water troug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4897" y="1384459"/>
            <a:ext cx="3822895" cy="25485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ol\Groups$\Development Team\Recreational courses\BHS Challenge\Challenge Awards\EHKC Challenge Award\Horse knowledge part two\AB. water buck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3948" y="3140968"/>
            <a:ext cx="3959932" cy="263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42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Picking up droppings</a:t>
            </a:r>
          </a:p>
        </p:txBody>
      </p:sp>
      <p:sp>
        <p:nvSpPr>
          <p:cNvPr id="3" name="Content Placeholder 2"/>
          <p:cNvSpPr>
            <a:spLocks noGrp="1"/>
          </p:cNvSpPr>
          <p:nvPr>
            <p:ph idx="1"/>
          </p:nvPr>
        </p:nvSpPr>
        <p:spPr/>
        <p:txBody>
          <a:bodyPr/>
          <a:lstStyle/>
          <a:p>
            <a:pPr marL="0" indent="0">
              <a:buNone/>
            </a:pPr>
            <a:r>
              <a:rPr lang="en-GB" dirty="0"/>
              <a:t>Reasons:</a:t>
            </a:r>
          </a:p>
          <a:p>
            <a:r>
              <a:rPr lang="en-GB" dirty="0"/>
              <a:t>Horses don’t tend to eat grass near droppings </a:t>
            </a:r>
          </a:p>
          <a:p>
            <a:r>
              <a:rPr lang="en-GB" dirty="0"/>
              <a:t>‘Lawns and roughs’</a:t>
            </a:r>
          </a:p>
          <a:p>
            <a:r>
              <a:rPr lang="en-GB" dirty="0"/>
              <a:t>Parasite control</a:t>
            </a:r>
          </a:p>
          <a:p>
            <a:endParaRPr lang="en-GB" dirty="0"/>
          </a:p>
          <a:p>
            <a:endParaRPr lang="en-GB" dirty="0"/>
          </a:p>
        </p:txBody>
      </p:sp>
    </p:spTree>
    <p:extLst>
      <p:ext uri="{BB962C8B-B14F-4D97-AF65-F5344CB8AC3E}">
        <p14:creationId xmlns:p14="http://schemas.microsoft.com/office/powerpoint/2010/main" val="97232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Parasites</a:t>
            </a:r>
          </a:p>
        </p:txBody>
      </p:sp>
      <p:sp>
        <p:nvSpPr>
          <p:cNvPr id="3" name="Content Placeholder 2"/>
          <p:cNvSpPr>
            <a:spLocks noGrp="1"/>
          </p:cNvSpPr>
          <p:nvPr>
            <p:ph idx="1"/>
          </p:nvPr>
        </p:nvSpPr>
        <p:spPr/>
        <p:txBody>
          <a:bodyPr/>
          <a:lstStyle/>
          <a:p>
            <a:r>
              <a:rPr lang="en-GB" dirty="0"/>
              <a:t>Worms that live within horse’s body</a:t>
            </a:r>
          </a:p>
          <a:p>
            <a:r>
              <a:rPr lang="en-GB" dirty="0"/>
              <a:t>Can cause irreparable damage to internal organs </a:t>
            </a:r>
          </a:p>
          <a:p>
            <a:r>
              <a:rPr lang="en-GB" dirty="0"/>
              <a:t>Methods of controlling</a:t>
            </a:r>
          </a:p>
        </p:txBody>
      </p:sp>
    </p:spTree>
    <p:extLst>
      <p:ext uri="{BB962C8B-B14F-4D97-AF65-F5344CB8AC3E}">
        <p14:creationId xmlns:p14="http://schemas.microsoft.com/office/powerpoint/2010/main" val="3539058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other checks?</a:t>
            </a:r>
          </a:p>
        </p:txBody>
      </p:sp>
      <p:sp>
        <p:nvSpPr>
          <p:cNvPr id="3" name="Content Placeholder 2"/>
          <p:cNvSpPr>
            <a:spLocks noGrp="1"/>
          </p:cNvSpPr>
          <p:nvPr>
            <p:ph idx="1"/>
          </p:nvPr>
        </p:nvSpPr>
        <p:spPr/>
        <p:txBody>
          <a:bodyPr/>
          <a:lstStyle/>
          <a:p>
            <a:r>
              <a:rPr lang="en-GB" dirty="0"/>
              <a:t>Rubbish that has blown in or been dropped</a:t>
            </a:r>
          </a:p>
          <a:p>
            <a:r>
              <a:rPr lang="en-GB" dirty="0"/>
              <a:t>Rabbit holes that a horse could put his foot down</a:t>
            </a:r>
          </a:p>
          <a:p>
            <a:r>
              <a:rPr lang="en-GB" dirty="0"/>
              <a:t>Fallen or overhanging branches</a:t>
            </a:r>
          </a:p>
          <a:p>
            <a:r>
              <a:rPr lang="en-GB" dirty="0"/>
              <a:t>Gate fastens securely</a:t>
            </a:r>
          </a:p>
          <a:p>
            <a:r>
              <a:rPr lang="en-GB" dirty="0"/>
              <a:t>Anything else that could potentially injure a horse</a:t>
            </a:r>
          </a:p>
        </p:txBody>
      </p:sp>
    </p:spTree>
    <p:extLst>
      <p:ext uri="{BB962C8B-B14F-4D97-AF65-F5344CB8AC3E}">
        <p14:creationId xmlns:p14="http://schemas.microsoft.com/office/powerpoint/2010/main" val="7382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Poisonous Plants</a:t>
            </a:r>
          </a:p>
        </p:txBody>
      </p:sp>
      <p:sp>
        <p:nvSpPr>
          <p:cNvPr id="3" name="Content Placeholder 2"/>
          <p:cNvSpPr>
            <a:spLocks noGrp="1"/>
          </p:cNvSpPr>
          <p:nvPr>
            <p:ph idx="1"/>
          </p:nvPr>
        </p:nvSpPr>
        <p:spPr/>
        <p:txBody>
          <a:bodyPr/>
          <a:lstStyle/>
          <a:p>
            <a:r>
              <a:rPr lang="en-GB" dirty="0"/>
              <a:t>Check regularly for signs of poisonous plants growing</a:t>
            </a:r>
          </a:p>
          <a:p>
            <a:r>
              <a:rPr lang="en-GB" dirty="0"/>
              <a:t>Can grow at any time of the year depending on species</a:t>
            </a:r>
          </a:p>
          <a:p>
            <a:r>
              <a:rPr lang="en-GB" dirty="0"/>
              <a:t>Wear protective gloves</a:t>
            </a:r>
          </a:p>
          <a:p>
            <a:r>
              <a:rPr lang="en-GB" dirty="0"/>
              <a:t>Dig up from roots where possible to prevent regrowth</a:t>
            </a:r>
          </a:p>
          <a:p>
            <a:pPr marL="0" indent="0">
              <a:buNone/>
            </a:pPr>
            <a:endParaRPr lang="en-GB" dirty="0"/>
          </a:p>
        </p:txBody>
      </p:sp>
    </p:spTree>
    <p:extLst>
      <p:ext uri="{BB962C8B-B14F-4D97-AF65-F5344CB8AC3E}">
        <p14:creationId xmlns:p14="http://schemas.microsoft.com/office/powerpoint/2010/main" val="3411522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RAGWORT</a:t>
            </a:r>
          </a:p>
        </p:txBody>
      </p:sp>
      <p:sp>
        <p:nvSpPr>
          <p:cNvPr id="5" name="TextBox 4"/>
          <p:cNvSpPr txBox="1"/>
          <p:nvPr/>
        </p:nvSpPr>
        <p:spPr>
          <a:xfrm>
            <a:off x="5292080" y="1628800"/>
            <a:ext cx="3384376" cy="3693319"/>
          </a:xfrm>
          <a:prstGeom prst="rect">
            <a:avLst/>
          </a:prstGeom>
          <a:noFill/>
        </p:spPr>
        <p:txBody>
          <a:bodyPr wrap="square" rtlCol="0">
            <a:spAutoFit/>
          </a:bodyPr>
          <a:lstStyle/>
          <a:p>
            <a:pPr marL="285750" indent="-285750">
              <a:buFont typeface="Arial" panose="020B0604020202020204" pitchFamily="34" charset="0"/>
              <a:buChar char="•"/>
            </a:pPr>
            <a:r>
              <a:rPr lang="en-GB" dirty="0"/>
              <a:t>In its first year it appears as green leaves growing in a rosette shape</a:t>
            </a:r>
          </a:p>
          <a:p>
            <a:pPr marL="285750" indent="-285750">
              <a:buFont typeface="Arial" panose="020B0604020202020204" pitchFamily="34" charset="0"/>
              <a:buChar char="•"/>
            </a:pPr>
            <a:r>
              <a:rPr lang="en-GB" dirty="0"/>
              <a:t>In the second year it grows long stems with distinctive yellow flowers</a:t>
            </a:r>
          </a:p>
          <a:p>
            <a:pPr marL="285750" indent="-285750">
              <a:buFont typeface="Arial" panose="020B0604020202020204" pitchFamily="34" charset="0"/>
              <a:buChar char="•"/>
            </a:pPr>
            <a:r>
              <a:rPr lang="en-GB" dirty="0"/>
              <a:t>Bitter taste so horses don’t tend to eat it unless grazing is very sparse</a:t>
            </a:r>
          </a:p>
          <a:p>
            <a:pPr marL="285750" indent="-285750">
              <a:buFont typeface="Arial" panose="020B0604020202020204" pitchFamily="34" charset="0"/>
              <a:buChar char="•"/>
            </a:pPr>
            <a:r>
              <a:rPr lang="en-GB" dirty="0"/>
              <a:t>When dried it becomes more palatable </a:t>
            </a:r>
          </a:p>
          <a:p>
            <a:pPr marL="285750" indent="-285750">
              <a:buFont typeface="Arial" panose="020B0604020202020204" pitchFamily="34" charset="0"/>
              <a:buChar char="•"/>
            </a:pPr>
            <a:r>
              <a:rPr lang="en-GB" dirty="0"/>
              <a:t>Remove by digging out from the roots</a:t>
            </a:r>
          </a:p>
        </p:txBody>
      </p:sp>
      <p:pic>
        <p:nvPicPr>
          <p:cNvPr id="10242" name="Picture 2" descr="\\sol\Groups$\Development Team\Photos\For Kirsty\Ragwort\Rosett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59" t="11812" r="26575" b="9284"/>
          <a:stretch/>
        </p:blipFill>
        <p:spPr bwMode="auto">
          <a:xfrm>
            <a:off x="2919164" y="3292902"/>
            <a:ext cx="1941534" cy="20292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sol\Groups$\Development Team\Photos\For Kirsty\Ragwort\Ragwort (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990723"/>
            <a:ext cx="22268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5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Foxglove</a:t>
            </a:r>
          </a:p>
        </p:txBody>
      </p:sp>
      <p:pic>
        <p:nvPicPr>
          <p:cNvPr id="12290" name="Picture 2" descr="\\sol\Groups$\Development Team\Recreational courses\BHS Challenge\Challenge Awards\EHKC Challenge Award\Horse knowledge part two\39 foxglov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84784"/>
            <a:ext cx="3017308"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27984" y="1628800"/>
            <a:ext cx="3240360" cy="3139321"/>
          </a:xfrm>
          <a:prstGeom prst="rect">
            <a:avLst/>
          </a:prstGeom>
          <a:noFill/>
        </p:spPr>
        <p:txBody>
          <a:bodyPr wrap="square" rtlCol="0">
            <a:spAutoFit/>
          </a:bodyPr>
          <a:lstStyle/>
          <a:p>
            <a:pPr marL="285750" indent="-285750">
              <a:buFont typeface="Arial" panose="020B0604020202020204" pitchFamily="34" charset="0"/>
              <a:buChar char="•"/>
            </a:pPr>
            <a:r>
              <a:rPr lang="en-GB" dirty="0"/>
              <a:t>Also known as digitalis</a:t>
            </a:r>
          </a:p>
          <a:p>
            <a:pPr marL="285750" indent="-285750">
              <a:buFont typeface="Arial" panose="020B0604020202020204" pitchFamily="34" charset="0"/>
              <a:buChar char="•"/>
            </a:pPr>
            <a:r>
              <a:rPr lang="en-GB" dirty="0"/>
              <a:t>Very poisonous to horses and humans</a:t>
            </a:r>
          </a:p>
          <a:p>
            <a:pPr marL="285750" indent="-285750">
              <a:buFont typeface="Arial" panose="020B0604020202020204" pitchFamily="34" charset="0"/>
              <a:buChar char="•"/>
            </a:pPr>
            <a:r>
              <a:rPr lang="en-GB" dirty="0"/>
              <a:t>Tall tubular stem with bell-shaped flowers</a:t>
            </a:r>
          </a:p>
          <a:p>
            <a:pPr marL="285750" indent="-285750">
              <a:buFont typeface="Arial" panose="020B0604020202020204" pitchFamily="34" charset="0"/>
              <a:buChar char="•"/>
            </a:pPr>
            <a:r>
              <a:rPr lang="en-GB" dirty="0"/>
              <a:t>Commonly seen with purple flowers but can have other colours such as white or yellow</a:t>
            </a:r>
          </a:p>
          <a:p>
            <a:pPr marL="285750" indent="-285750">
              <a:buFont typeface="Arial" panose="020B0604020202020204" pitchFamily="34" charset="0"/>
              <a:buChar char="•"/>
            </a:pPr>
            <a:r>
              <a:rPr lang="en-GB" dirty="0"/>
              <a:t>Found in moorlands, woodland and hedgerows</a:t>
            </a:r>
          </a:p>
        </p:txBody>
      </p:sp>
    </p:spTree>
    <p:extLst>
      <p:ext uri="{BB962C8B-B14F-4D97-AF65-F5344CB8AC3E}">
        <p14:creationId xmlns:p14="http://schemas.microsoft.com/office/powerpoint/2010/main" val="63744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Body language</a:t>
            </a:r>
          </a:p>
        </p:txBody>
      </p:sp>
      <p:sp>
        <p:nvSpPr>
          <p:cNvPr id="3" name="Content Placeholder 2"/>
          <p:cNvSpPr>
            <a:spLocks noGrp="1"/>
          </p:cNvSpPr>
          <p:nvPr>
            <p:ph idx="1"/>
          </p:nvPr>
        </p:nvSpPr>
        <p:spPr/>
        <p:txBody>
          <a:bodyPr/>
          <a:lstStyle/>
          <a:p>
            <a:r>
              <a:rPr lang="en-GB" dirty="0"/>
              <a:t>Why is it important to understand horse’s body language and facial expressions?</a:t>
            </a:r>
          </a:p>
        </p:txBody>
      </p:sp>
    </p:spTree>
    <p:extLst>
      <p:ext uri="{BB962C8B-B14F-4D97-AF65-F5344CB8AC3E}">
        <p14:creationId xmlns:p14="http://schemas.microsoft.com/office/powerpoint/2010/main" val="83186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Deadly Nightshade</a:t>
            </a:r>
          </a:p>
        </p:txBody>
      </p:sp>
      <p:pic>
        <p:nvPicPr>
          <p:cNvPr id="11266" name="Picture 2" descr="\\sol\Groups$\Development Team\Recreational courses\BHS Challenge\Challenge Awards\EHKC Challenge Award\Horse knowledge part two\40. Deadly nightshad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00808"/>
            <a:ext cx="5773936" cy="3849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44208" y="1844824"/>
            <a:ext cx="2304256" cy="4247317"/>
          </a:xfrm>
          <a:prstGeom prst="rect">
            <a:avLst/>
          </a:prstGeom>
          <a:noFill/>
        </p:spPr>
        <p:txBody>
          <a:bodyPr wrap="square" rtlCol="0">
            <a:spAutoFit/>
          </a:bodyPr>
          <a:lstStyle/>
          <a:p>
            <a:pPr marL="285750" indent="-285750">
              <a:buFont typeface="Arial" panose="020B0604020202020204" pitchFamily="34" charset="0"/>
              <a:buChar char="•"/>
            </a:pPr>
            <a:r>
              <a:rPr lang="en-GB" dirty="0"/>
              <a:t>Bell-shaped purple flowers</a:t>
            </a:r>
          </a:p>
          <a:p>
            <a:pPr marL="285750" indent="-285750">
              <a:buFont typeface="Arial" panose="020B0604020202020204" pitchFamily="34" charset="0"/>
              <a:buChar char="•"/>
            </a:pPr>
            <a:r>
              <a:rPr lang="en-GB" dirty="0"/>
              <a:t>Berries – colour ranges from green to black when ripe</a:t>
            </a:r>
          </a:p>
          <a:p>
            <a:pPr marL="285750" indent="-285750">
              <a:buFont typeface="Arial" panose="020B0604020202020204" pitchFamily="34" charset="0"/>
              <a:buChar char="•"/>
            </a:pPr>
            <a:r>
              <a:rPr lang="en-GB" dirty="0"/>
              <a:t>Oval-shaped leaves with pointed ends</a:t>
            </a:r>
          </a:p>
          <a:p>
            <a:pPr marL="285750" indent="-285750">
              <a:buFont typeface="Arial" panose="020B0604020202020204" pitchFamily="34" charset="0"/>
              <a:buChar char="•"/>
            </a:pPr>
            <a:r>
              <a:rPr lang="en-GB" dirty="0"/>
              <a:t>Likes to grow in woodlands, field margins and hedgerows</a:t>
            </a:r>
          </a:p>
          <a:p>
            <a:pPr marL="285750" indent="-285750">
              <a:buFont typeface="Arial" panose="020B0604020202020204" pitchFamily="34" charset="0"/>
              <a:buChar char="•"/>
            </a:pPr>
            <a:r>
              <a:rPr lang="en-GB" dirty="0"/>
              <a:t>Not palatable to horses but may be eaten by accident if baled in hay</a:t>
            </a:r>
          </a:p>
        </p:txBody>
      </p:sp>
    </p:spTree>
    <p:extLst>
      <p:ext uri="{BB962C8B-B14F-4D97-AF65-F5344CB8AC3E}">
        <p14:creationId xmlns:p14="http://schemas.microsoft.com/office/powerpoint/2010/main" val="113817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Yew</a:t>
            </a:r>
          </a:p>
        </p:txBody>
      </p:sp>
      <p:pic>
        <p:nvPicPr>
          <p:cNvPr id="13314" name="Picture 2" descr="\\sol\Groups$\Development Team\Recreational courses\BHS Challenge\Challenge Awards\EHKC Challenge Award\Horse knowledge part two\41. Yew.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268" r="33024"/>
          <a:stretch/>
        </p:blipFill>
        <p:spPr bwMode="auto">
          <a:xfrm>
            <a:off x="323528" y="1196752"/>
            <a:ext cx="4121063"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2080" y="1628800"/>
            <a:ext cx="3456384" cy="2031325"/>
          </a:xfrm>
          <a:prstGeom prst="rect">
            <a:avLst/>
          </a:prstGeom>
          <a:noFill/>
        </p:spPr>
        <p:txBody>
          <a:bodyPr wrap="square" rtlCol="0">
            <a:spAutoFit/>
          </a:bodyPr>
          <a:lstStyle/>
          <a:p>
            <a:pPr marL="285750" indent="-285750">
              <a:buFont typeface="Arial" panose="020B0604020202020204" pitchFamily="34" charset="0"/>
              <a:buChar char="•"/>
            </a:pPr>
            <a:r>
              <a:rPr lang="en-GB" dirty="0"/>
              <a:t>Highly poisonous to horses</a:t>
            </a:r>
          </a:p>
          <a:p>
            <a:pPr marL="285750" indent="-285750">
              <a:buFont typeface="Arial" panose="020B0604020202020204" pitchFamily="34" charset="0"/>
              <a:buChar char="•"/>
            </a:pPr>
            <a:r>
              <a:rPr lang="en-GB" dirty="0"/>
              <a:t>Causes death almost instantly if eaten even in small amounts</a:t>
            </a:r>
          </a:p>
          <a:p>
            <a:pPr marL="285750" indent="-285750">
              <a:buFont typeface="Arial" panose="020B0604020202020204" pitchFamily="34" charset="0"/>
              <a:buChar char="•"/>
            </a:pPr>
            <a:r>
              <a:rPr lang="en-GB" dirty="0"/>
              <a:t>Evergreen tree</a:t>
            </a:r>
          </a:p>
          <a:p>
            <a:pPr marL="285750" indent="-285750">
              <a:buFont typeface="Arial" panose="020B0604020202020204" pitchFamily="34" charset="0"/>
              <a:buChar char="•"/>
            </a:pPr>
            <a:r>
              <a:rPr lang="en-GB" dirty="0"/>
              <a:t>Soft flat needle shaped leaves that are dark green on the surface and paler underneath</a:t>
            </a:r>
          </a:p>
        </p:txBody>
      </p:sp>
    </p:spTree>
    <p:extLst>
      <p:ext uri="{BB962C8B-B14F-4D97-AF65-F5344CB8AC3E}">
        <p14:creationId xmlns:p14="http://schemas.microsoft.com/office/powerpoint/2010/main" val="286768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Acorns</a:t>
            </a:r>
          </a:p>
        </p:txBody>
      </p:sp>
      <p:pic>
        <p:nvPicPr>
          <p:cNvPr id="14338" name="Picture 2" descr="\\sol\Groups$\Development Team\Recreational courses\BHS Challenge\Challenge Awards\EHKC Challenge Award\Horse knowledge part two\42. Acorns.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4786" r="22306"/>
          <a:stretch/>
        </p:blipFill>
        <p:spPr bwMode="auto">
          <a:xfrm>
            <a:off x="251520" y="1628800"/>
            <a:ext cx="4183693" cy="44253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2056" y="1484784"/>
            <a:ext cx="3472391" cy="3416320"/>
          </a:xfrm>
          <a:prstGeom prst="rect">
            <a:avLst/>
          </a:prstGeom>
          <a:noFill/>
        </p:spPr>
        <p:txBody>
          <a:bodyPr wrap="square" rtlCol="0">
            <a:spAutoFit/>
          </a:bodyPr>
          <a:lstStyle/>
          <a:p>
            <a:pPr marL="285750" indent="-285750">
              <a:buFont typeface="Arial" panose="020B0604020202020204" pitchFamily="34" charset="0"/>
              <a:buChar char="•"/>
            </a:pPr>
            <a:r>
              <a:rPr lang="en-GB" dirty="0"/>
              <a:t>Acorns grow on oak trees</a:t>
            </a:r>
          </a:p>
          <a:p>
            <a:pPr marL="285750" indent="-285750">
              <a:buFont typeface="Arial" panose="020B0604020202020204" pitchFamily="34" charset="0"/>
              <a:buChar char="•"/>
            </a:pPr>
            <a:r>
              <a:rPr lang="en-GB" dirty="0"/>
              <a:t>The acorns, buds, leaves and blossom of an oak tree can all be toxic to horses</a:t>
            </a:r>
          </a:p>
          <a:p>
            <a:pPr marL="285750" indent="-285750">
              <a:buFont typeface="Arial" panose="020B0604020202020204" pitchFamily="34" charset="0"/>
              <a:buChar char="•"/>
            </a:pPr>
            <a:r>
              <a:rPr lang="en-GB" dirty="0"/>
              <a:t>Oak tree leaves have lobes making them very recognisable</a:t>
            </a:r>
          </a:p>
          <a:p>
            <a:pPr marL="285750" indent="-285750">
              <a:buFont typeface="Arial" panose="020B0604020202020204" pitchFamily="34" charset="0"/>
              <a:buChar char="•"/>
            </a:pPr>
            <a:r>
              <a:rPr lang="en-GB" dirty="0"/>
              <a:t>Acorns can be eaten when they fall off and can be toxic in large quantities </a:t>
            </a:r>
          </a:p>
          <a:p>
            <a:pPr marL="285750" indent="-285750">
              <a:buFont typeface="Arial" panose="020B0604020202020204" pitchFamily="34" charset="0"/>
              <a:buChar char="•"/>
            </a:pPr>
            <a:r>
              <a:rPr lang="en-GB" dirty="0"/>
              <a:t>Trees should be fenced off</a:t>
            </a:r>
          </a:p>
          <a:p>
            <a:pPr marL="285750" indent="-285750">
              <a:buFont typeface="Arial" panose="020B0604020202020204" pitchFamily="34" charset="0"/>
              <a:buChar char="•"/>
            </a:pPr>
            <a:r>
              <a:rPr lang="en-GB" dirty="0"/>
              <a:t>Oak trees don’t produce acorns every year </a:t>
            </a:r>
          </a:p>
        </p:txBody>
      </p:sp>
    </p:spTree>
    <p:extLst>
      <p:ext uri="{BB962C8B-B14F-4D97-AF65-F5344CB8AC3E}">
        <p14:creationId xmlns:p14="http://schemas.microsoft.com/office/powerpoint/2010/main" val="10255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Laburnum</a:t>
            </a:r>
          </a:p>
        </p:txBody>
      </p:sp>
      <p:pic>
        <p:nvPicPr>
          <p:cNvPr id="15362" name="Picture 2" descr="\\sol\shared\2017 Education relaunch\Stage 2\FINAL PHOTOS\Chpt 11 Grassland\Chpt 11 Pic 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3021703"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9952" y="1556792"/>
            <a:ext cx="4032448" cy="2308324"/>
          </a:xfrm>
          <a:prstGeom prst="rect">
            <a:avLst/>
          </a:prstGeom>
          <a:noFill/>
        </p:spPr>
        <p:txBody>
          <a:bodyPr wrap="square" rtlCol="0">
            <a:spAutoFit/>
          </a:bodyPr>
          <a:lstStyle/>
          <a:p>
            <a:pPr marL="285750" indent="-285750">
              <a:buFont typeface="Arial" panose="020B0604020202020204" pitchFamily="34" charset="0"/>
              <a:buChar char="•"/>
            </a:pPr>
            <a:r>
              <a:rPr lang="en-GB" dirty="0"/>
              <a:t>Highly poisonous tree</a:t>
            </a:r>
          </a:p>
          <a:p>
            <a:pPr marL="285750" indent="-285750">
              <a:buFont typeface="Arial" panose="020B0604020202020204" pitchFamily="34" charset="0"/>
              <a:buChar char="•"/>
            </a:pPr>
            <a:r>
              <a:rPr lang="en-GB" dirty="0"/>
              <a:t>It has distinctive yellow flowers that hang in long clusters</a:t>
            </a:r>
          </a:p>
          <a:p>
            <a:pPr marL="285750" indent="-285750">
              <a:buFont typeface="Arial" panose="020B0604020202020204" pitchFamily="34" charset="0"/>
              <a:buChar char="•"/>
            </a:pPr>
            <a:r>
              <a:rPr lang="en-GB" dirty="0"/>
              <a:t>Green leaves grow in threes</a:t>
            </a:r>
          </a:p>
          <a:p>
            <a:pPr marL="285750" indent="-285750">
              <a:buFont typeface="Arial" panose="020B0604020202020204" pitchFamily="34" charset="0"/>
              <a:buChar char="•"/>
            </a:pPr>
            <a:r>
              <a:rPr lang="en-GB" dirty="0"/>
              <a:t>It has pea-like pods which contain black seeds</a:t>
            </a:r>
          </a:p>
          <a:p>
            <a:pPr marL="285750" indent="-285750">
              <a:buFont typeface="Arial" panose="020B0604020202020204" pitchFamily="34" charset="0"/>
              <a:buChar char="•"/>
            </a:pPr>
            <a:r>
              <a:rPr lang="en-GB" dirty="0"/>
              <a:t>All parts of the tree are poisonous </a:t>
            </a:r>
          </a:p>
          <a:p>
            <a:endParaRPr lang="en-GB" dirty="0"/>
          </a:p>
        </p:txBody>
      </p:sp>
    </p:spTree>
    <p:extLst>
      <p:ext uri="{BB962C8B-B14F-4D97-AF65-F5344CB8AC3E}">
        <p14:creationId xmlns:p14="http://schemas.microsoft.com/office/powerpoint/2010/main" val="22235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Sycamore Seeds</a:t>
            </a:r>
          </a:p>
        </p:txBody>
      </p:sp>
      <p:pic>
        <p:nvPicPr>
          <p:cNvPr id="16386" name="Picture 2" descr="\\sol\Groups$\Development Team\Recreational courses\BHS Challenge\Challenge Awards\EHKC Challenge Award\Horse knowledge part two\44. Sycamore seed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556792"/>
            <a:ext cx="3696528" cy="2769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60032" y="1700808"/>
            <a:ext cx="3096344" cy="2862322"/>
          </a:xfrm>
          <a:prstGeom prst="rect">
            <a:avLst/>
          </a:prstGeom>
          <a:noFill/>
        </p:spPr>
        <p:txBody>
          <a:bodyPr wrap="square" rtlCol="0">
            <a:spAutoFit/>
          </a:bodyPr>
          <a:lstStyle/>
          <a:p>
            <a:pPr marL="285750" indent="-285750">
              <a:buFont typeface="Arial" panose="020B0604020202020204" pitchFamily="34" charset="0"/>
              <a:buChar char="•"/>
            </a:pPr>
            <a:r>
              <a:rPr lang="en-GB" dirty="0"/>
              <a:t>Sycamore tree is easily recognisable by its ‘helicopter’ seeds</a:t>
            </a:r>
          </a:p>
          <a:p>
            <a:pPr marL="285750" indent="-285750">
              <a:buFont typeface="Arial" panose="020B0604020202020204" pitchFamily="34" charset="0"/>
              <a:buChar char="•"/>
            </a:pPr>
            <a:r>
              <a:rPr lang="en-GB" dirty="0"/>
              <a:t>These can travel large distances in the wind</a:t>
            </a:r>
          </a:p>
          <a:p>
            <a:pPr marL="285750" indent="-285750">
              <a:buFont typeface="Arial" panose="020B0604020202020204" pitchFamily="34" charset="0"/>
              <a:buChar char="•"/>
            </a:pPr>
            <a:r>
              <a:rPr lang="en-GB" dirty="0"/>
              <a:t>When seeds or tree saplings are eaten they can cause Seasonal Atypical Myopathy which affects the horses muscles and can be fatal</a:t>
            </a:r>
          </a:p>
        </p:txBody>
      </p:sp>
    </p:spTree>
    <p:extLst>
      <p:ext uri="{BB962C8B-B14F-4D97-AF65-F5344CB8AC3E}">
        <p14:creationId xmlns:p14="http://schemas.microsoft.com/office/powerpoint/2010/main" val="17318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dirty="0"/>
              <a:t>List three field checks that you would carry out daily</a:t>
            </a:r>
          </a:p>
          <a:p>
            <a:pPr marL="514350" indent="-514350">
              <a:buFont typeface="+mj-lt"/>
              <a:buAutoNum type="arabicPeriod"/>
            </a:pPr>
            <a:r>
              <a:rPr lang="en-GB" dirty="0"/>
              <a:t>List two types of fencing suitable for horses</a:t>
            </a:r>
          </a:p>
          <a:p>
            <a:pPr marL="514350" indent="-514350">
              <a:buFont typeface="+mj-lt"/>
              <a:buAutoNum type="arabicPeriod"/>
            </a:pPr>
            <a:r>
              <a:rPr lang="en-GB" dirty="0"/>
              <a:t>Why is barbed wire not suitable fencing for horses?</a:t>
            </a:r>
          </a:p>
          <a:p>
            <a:pPr marL="514350" indent="-514350">
              <a:buFont typeface="+mj-lt"/>
              <a:buAutoNum type="arabicPeriod"/>
            </a:pPr>
            <a:r>
              <a:rPr lang="en-GB" dirty="0"/>
              <a:t>Name and describe two plants or trees that are poisonous to horses</a:t>
            </a:r>
          </a:p>
          <a:p>
            <a:endParaRPr lang="en-GB" dirty="0"/>
          </a:p>
          <a:p>
            <a:endParaRPr lang="en-GB" dirty="0"/>
          </a:p>
          <a:p>
            <a:endParaRPr lang="en-GB" dirty="0"/>
          </a:p>
        </p:txBody>
      </p:sp>
    </p:spTree>
    <p:extLst>
      <p:ext uri="{BB962C8B-B14F-4D97-AF65-F5344CB8AC3E}">
        <p14:creationId xmlns:p14="http://schemas.microsoft.com/office/powerpoint/2010/main" val="433858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Tack</a:t>
            </a:r>
          </a:p>
        </p:txBody>
      </p:sp>
      <p:pic>
        <p:nvPicPr>
          <p:cNvPr id="1026" name="Picture 2" descr="\\sol\Groups$\Development Team\Recreational courses\BHS Challenge\Challenge Awards\EHKC Challenge Award\Horse knowledge part two\another possible tack hea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12775"/>
            <a:ext cx="7601747" cy="505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38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own horse standing in front of a building&#10;&#10;Description automatically generated">
            <a:extLst>
              <a:ext uri="{FF2B5EF4-FFF2-40B4-BE49-F238E27FC236}">
                <a16:creationId xmlns:a16="http://schemas.microsoft.com/office/drawing/2014/main" id="{F2ED09B0-1C8A-483D-A727-9100D080F2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8" t="-9690" r="23562" b="13627"/>
          <a:stretch/>
        </p:blipFill>
        <p:spPr>
          <a:xfrm>
            <a:off x="2382031" y="1417638"/>
            <a:ext cx="4307930" cy="3784854"/>
          </a:xfrm>
          <a:prstGeom prst="rect">
            <a:avLst/>
          </a:prstGeom>
        </p:spPr>
      </p:pic>
      <p:sp>
        <p:nvSpPr>
          <p:cNvPr id="2" name="Title 1"/>
          <p:cNvSpPr>
            <a:spLocks noGrp="1"/>
          </p:cNvSpPr>
          <p:nvPr>
            <p:ph type="title"/>
          </p:nvPr>
        </p:nvSpPr>
        <p:spPr/>
        <p:txBody>
          <a:bodyPr/>
          <a:lstStyle/>
          <a:p>
            <a:r>
              <a:rPr lang="en-GB" dirty="0"/>
              <a:t>Parts of the bridle</a:t>
            </a:r>
          </a:p>
        </p:txBody>
      </p:sp>
      <p:cxnSp>
        <p:nvCxnSpPr>
          <p:cNvPr id="5" name="Straight Connector 4"/>
          <p:cNvCxnSpPr/>
          <p:nvPr/>
        </p:nvCxnSpPr>
        <p:spPr>
          <a:xfrm flipH="1">
            <a:off x="5465825" y="2718212"/>
            <a:ext cx="24482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188137" y="3897922"/>
            <a:ext cx="208823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4572000" y="3573016"/>
            <a:ext cx="806394" cy="17595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5868144" y="4544254"/>
            <a:ext cx="0" cy="8961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H="1">
            <a:off x="899592" y="4544254"/>
            <a:ext cx="20058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61951" y="2426947"/>
            <a:ext cx="1584176" cy="369332"/>
          </a:xfrm>
          <a:prstGeom prst="rect">
            <a:avLst/>
          </a:prstGeom>
          <a:noFill/>
        </p:spPr>
        <p:txBody>
          <a:bodyPr wrap="square" rtlCol="0">
            <a:spAutoFit/>
          </a:bodyPr>
          <a:lstStyle/>
          <a:p>
            <a:r>
              <a:rPr lang="en-GB" dirty="0"/>
              <a:t>Browband</a:t>
            </a:r>
          </a:p>
        </p:txBody>
      </p:sp>
      <p:sp>
        <p:nvSpPr>
          <p:cNvPr id="15" name="TextBox 14"/>
          <p:cNvSpPr txBox="1"/>
          <p:nvPr/>
        </p:nvSpPr>
        <p:spPr>
          <a:xfrm>
            <a:off x="7174632" y="3308068"/>
            <a:ext cx="1440160" cy="646331"/>
          </a:xfrm>
          <a:prstGeom prst="rect">
            <a:avLst/>
          </a:prstGeom>
          <a:noFill/>
        </p:spPr>
        <p:txBody>
          <a:bodyPr wrap="square" rtlCol="0">
            <a:spAutoFit/>
          </a:bodyPr>
          <a:lstStyle/>
          <a:p>
            <a:r>
              <a:rPr lang="en-GB" dirty="0"/>
              <a:t>Cavesson noseband</a:t>
            </a:r>
          </a:p>
        </p:txBody>
      </p:sp>
      <p:sp>
        <p:nvSpPr>
          <p:cNvPr id="16" name="TextBox 15"/>
          <p:cNvSpPr txBox="1"/>
          <p:nvPr/>
        </p:nvSpPr>
        <p:spPr>
          <a:xfrm>
            <a:off x="814555" y="4174922"/>
            <a:ext cx="1087977" cy="369332"/>
          </a:xfrm>
          <a:prstGeom prst="rect">
            <a:avLst/>
          </a:prstGeom>
          <a:noFill/>
        </p:spPr>
        <p:txBody>
          <a:bodyPr wrap="square" rtlCol="0">
            <a:spAutoFit/>
          </a:bodyPr>
          <a:lstStyle/>
          <a:p>
            <a:r>
              <a:rPr lang="en-GB" dirty="0"/>
              <a:t>Reins</a:t>
            </a:r>
          </a:p>
        </p:txBody>
      </p:sp>
      <p:sp>
        <p:nvSpPr>
          <p:cNvPr id="17" name="TextBox 16"/>
          <p:cNvSpPr txBox="1"/>
          <p:nvPr/>
        </p:nvSpPr>
        <p:spPr>
          <a:xfrm>
            <a:off x="3666901" y="5297808"/>
            <a:ext cx="1474743" cy="369332"/>
          </a:xfrm>
          <a:prstGeom prst="rect">
            <a:avLst/>
          </a:prstGeom>
          <a:noFill/>
        </p:spPr>
        <p:txBody>
          <a:bodyPr wrap="square" rtlCol="0">
            <a:spAutoFit/>
          </a:bodyPr>
          <a:lstStyle/>
          <a:p>
            <a:r>
              <a:rPr lang="en-GB" dirty="0"/>
              <a:t>Cheekpieces</a:t>
            </a:r>
          </a:p>
        </p:txBody>
      </p:sp>
      <p:sp>
        <p:nvSpPr>
          <p:cNvPr id="18" name="TextBox 17"/>
          <p:cNvSpPr txBox="1"/>
          <p:nvPr/>
        </p:nvSpPr>
        <p:spPr>
          <a:xfrm>
            <a:off x="5698386" y="5332569"/>
            <a:ext cx="489751" cy="369332"/>
          </a:xfrm>
          <a:prstGeom prst="rect">
            <a:avLst/>
          </a:prstGeom>
          <a:noFill/>
        </p:spPr>
        <p:txBody>
          <a:bodyPr wrap="square" rtlCol="0">
            <a:spAutoFit/>
          </a:bodyPr>
          <a:lstStyle/>
          <a:p>
            <a:r>
              <a:rPr lang="en-GB" dirty="0"/>
              <a:t>Bit</a:t>
            </a:r>
          </a:p>
        </p:txBody>
      </p:sp>
    </p:spTree>
    <p:extLst>
      <p:ext uri="{BB962C8B-B14F-4D97-AF65-F5344CB8AC3E}">
        <p14:creationId xmlns:p14="http://schemas.microsoft.com/office/powerpoint/2010/main" val="2678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98309"/>
            <a:ext cx="8229600" cy="1143000"/>
          </a:xfrm>
        </p:spPr>
        <p:txBody>
          <a:bodyPr/>
          <a:lstStyle/>
          <a:p>
            <a:r>
              <a:rPr lang="en-GB" dirty="0"/>
              <a:t>Parts of the saddle</a:t>
            </a:r>
          </a:p>
        </p:txBody>
      </p:sp>
      <p:pic>
        <p:nvPicPr>
          <p:cNvPr id="3074" name="Picture 2" descr="\\sol\Groups$\Development Team\Recreational courses\BHS Challenge\Challenge Awards\EHKC Challenge Award\Horse knowledge part two\46. parts of saddle, with lines drawn and space for writin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3432" t="11140" r="3135"/>
          <a:stretch/>
        </p:blipFill>
        <p:spPr bwMode="auto">
          <a:xfrm>
            <a:off x="1979712" y="1556792"/>
            <a:ext cx="4985359" cy="40217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6444208" y="3265184"/>
            <a:ext cx="1224136" cy="19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644008" y="1268760"/>
            <a:ext cx="0" cy="9361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31640" y="3265184"/>
            <a:ext cx="2520280" cy="19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75656" y="5013176"/>
            <a:ext cx="19442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91680" y="4077072"/>
            <a:ext cx="201622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24911" y="884863"/>
            <a:ext cx="1728192" cy="369332"/>
          </a:xfrm>
          <a:prstGeom prst="rect">
            <a:avLst/>
          </a:prstGeom>
          <a:noFill/>
        </p:spPr>
        <p:txBody>
          <a:bodyPr wrap="square" rtlCol="0">
            <a:spAutoFit/>
          </a:bodyPr>
          <a:lstStyle/>
          <a:p>
            <a:r>
              <a:rPr lang="en-GB" dirty="0"/>
              <a:t>Seat</a:t>
            </a:r>
          </a:p>
        </p:txBody>
      </p:sp>
      <p:sp>
        <p:nvSpPr>
          <p:cNvPr id="16" name="TextBox 15"/>
          <p:cNvSpPr txBox="1"/>
          <p:nvPr/>
        </p:nvSpPr>
        <p:spPr>
          <a:xfrm>
            <a:off x="7783360" y="2852936"/>
            <a:ext cx="1152128" cy="646331"/>
          </a:xfrm>
          <a:prstGeom prst="rect">
            <a:avLst/>
          </a:prstGeom>
          <a:noFill/>
        </p:spPr>
        <p:txBody>
          <a:bodyPr wrap="square" rtlCol="0">
            <a:spAutoFit/>
          </a:bodyPr>
          <a:lstStyle/>
          <a:p>
            <a:r>
              <a:rPr lang="en-GB" dirty="0"/>
              <a:t>Saddle cloth</a:t>
            </a:r>
          </a:p>
        </p:txBody>
      </p:sp>
      <p:sp>
        <p:nvSpPr>
          <p:cNvPr id="23" name="TextBox 22"/>
          <p:cNvSpPr txBox="1"/>
          <p:nvPr/>
        </p:nvSpPr>
        <p:spPr>
          <a:xfrm>
            <a:off x="107504" y="3068960"/>
            <a:ext cx="1584176" cy="369332"/>
          </a:xfrm>
          <a:prstGeom prst="rect">
            <a:avLst/>
          </a:prstGeom>
          <a:noFill/>
        </p:spPr>
        <p:txBody>
          <a:bodyPr wrap="square" rtlCol="0">
            <a:spAutoFit/>
          </a:bodyPr>
          <a:lstStyle/>
          <a:p>
            <a:r>
              <a:rPr lang="en-GB" dirty="0"/>
              <a:t>Stirrup iron</a:t>
            </a:r>
          </a:p>
        </p:txBody>
      </p:sp>
      <p:sp>
        <p:nvSpPr>
          <p:cNvPr id="24" name="TextBox 23"/>
          <p:cNvSpPr txBox="1"/>
          <p:nvPr/>
        </p:nvSpPr>
        <p:spPr>
          <a:xfrm>
            <a:off x="0" y="3861048"/>
            <a:ext cx="1547664" cy="369332"/>
          </a:xfrm>
          <a:prstGeom prst="rect">
            <a:avLst/>
          </a:prstGeom>
          <a:noFill/>
        </p:spPr>
        <p:txBody>
          <a:bodyPr wrap="square" rtlCol="0">
            <a:spAutoFit/>
          </a:bodyPr>
          <a:lstStyle/>
          <a:p>
            <a:r>
              <a:rPr lang="en-GB" dirty="0"/>
              <a:t>Stirrup leather</a:t>
            </a:r>
          </a:p>
        </p:txBody>
      </p:sp>
      <p:sp>
        <p:nvSpPr>
          <p:cNvPr id="27" name="TextBox 26"/>
          <p:cNvSpPr txBox="1"/>
          <p:nvPr/>
        </p:nvSpPr>
        <p:spPr>
          <a:xfrm>
            <a:off x="784009" y="4781171"/>
            <a:ext cx="1008112" cy="369332"/>
          </a:xfrm>
          <a:prstGeom prst="rect">
            <a:avLst/>
          </a:prstGeom>
          <a:noFill/>
        </p:spPr>
        <p:txBody>
          <a:bodyPr wrap="square" rtlCol="0">
            <a:spAutoFit/>
          </a:bodyPr>
          <a:lstStyle/>
          <a:p>
            <a:r>
              <a:rPr lang="en-GB" dirty="0"/>
              <a:t>Girth</a:t>
            </a:r>
          </a:p>
        </p:txBody>
      </p:sp>
      <p:cxnSp>
        <p:nvCxnSpPr>
          <p:cNvPr id="29" name="Straight Connector 28"/>
          <p:cNvCxnSpPr/>
          <p:nvPr/>
        </p:nvCxnSpPr>
        <p:spPr>
          <a:xfrm>
            <a:off x="4291163" y="4045714"/>
            <a:ext cx="308914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452320" y="3861048"/>
            <a:ext cx="1224136" cy="369332"/>
          </a:xfrm>
          <a:prstGeom prst="rect">
            <a:avLst/>
          </a:prstGeom>
          <a:noFill/>
        </p:spPr>
        <p:txBody>
          <a:bodyPr wrap="square" rtlCol="0">
            <a:spAutoFit/>
          </a:bodyPr>
          <a:lstStyle/>
          <a:p>
            <a:r>
              <a:rPr lang="en-GB" dirty="0"/>
              <a:t>Saddle flap</a:t>
            </a:r>
          </a:p>
        </p:txBody>
      </p:sp>
    </p:spTree>
    <p:extLst>
      <p:ext uri="{BB962C8B-B14F-4D97-AF65-F5344CB8AC3E}">
        <p14:creationId xmlns:p14="http://schemas.microsoft.com/office/powerpoint/2010/main" val="37423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24" grpId="0"/>
      <p:bldP spid="27"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Parts of the saddle</a:t>
            </a:r>
          </a:p>
        </p:txBody>
      </p:sp>
      <p:pic>
        <p:nvPicPr>
          <p:cNvPr id="4098" name="Picture 2" descr="\\sol\Groups$\Development Team\Recreational courses\BHS Challenge\Challenge Awards\EHKC Challenge Award\Horse knowledge part two\47. underneath saddle - lines drawn for labellin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7712" t="9479" r="3504"/>
          <a:stretch/>
        </p:blipFill>
        <p:spPr bwMode="auto">
          <a:xfrm>
            <a:off x="2379944" y="2029216"/>
            <a:ext cx="5348615" cy="40969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948264" y="2708920"/>
            <a:ext cx="13681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55868" y="1988840"/>
            <a:ext cx="1188132" cy="646331"/>
          </a:xfrm>
          <a:prstGeom prst="rect">
            <a:avLst/>
          </a:prstGeom>
          <a:noFill/>
        </p:spPr>
        <p:txBody>
          <a:bodyPr wrap="square" rtlCol="0">
            <a:spAutoFit/>
          </a:bodyPr>
          <a:lstStyle/>
          <a:p>
            <a:r>
              <a:rPr lang="en-GB" dirty="0"/>
              <a:t>Saddle flap</a:t>
            </a:r>
          </a:p>
        </p:txBody>
      </p:sp>
      <p:cxnSp>
        <p:nvCxnSpPr>
          <p:cNvPr id="8" name="Straight Connector 7"/>
          <p:cNvCxnSpPr/>
          <p:nvPr/>
        </p:nvCxnSpPr>
        <p:spPr>
          <a:xfrm>
            <a:off x="1547664" y="4005064"/>
            <a:ext cx="23762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1520" y="3820398"/>
            <a:ext cx="1863563" cy="369332"/>
          </a:xfrm>
          <a:prstGeom prst="rect">
            <a:avLst/>
          </a:prstGeom>
          <a:noFill/>
        </p:spPr>
        <p:txBody>
          <a:bodyPr wrap="square" rtlCol="0">
            <a:spAutoFit/>
          </a:bodyPr>
          <a:lstStyle/>
          <a:p>
            <a:r>
              <a:rPr lang="en-GB" dirty="0"/>
              <a:t>Girth straps</a:t>
            </a:r>
          </a:p>
        </p:txBody>
      </p:sp>
      <p:cxnSp>
        <p:nvCxnSpPr>
          <p:cNvPr id="11" name="Straight Connector 10"/>
          <p:cNvCxnSpPr/>
          <p:nvPr/>
        </p:nvCxnSpPr>
        <p:spPr>
          <a:xfrm>
            <a:off x="1691680" y="4653136"/>
            <a:ext cx="25202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2253" y="4468470"/>
            <a:ext cx="1579853" cy="369332"/>
          </a:xfrm>
          <a:prstGeom prst="rect">
            <a:avLst/>
          </a:prstGeom>
          <a:noFill/>
        </p:spPr>
        <p:txBody>
          <a:bodyPr wrap="square" rtlCol="0">
            <a:spAutoFit/>
          </a:bodyPr>
          <a:lstStyle/>
          <a:p>
            <a:r>
              <a:rPr lang="en-GB" dirty="0"/>
              <a:t>Girth buckles</a:t>
            </a:r>
          </a:p>
        </p:txBody>
      </p:sp>
      <p:cxnSp>
        <p:nvCxnSpPr>
          <p:cNvPr id="15" name="Straight Connector 14"/>
          <p:cNvCxnSpPr/>
          <p:nvPr/>
        </p:nvCxnSpPr>
        <p:spPr>
          <a:xfrm>
            <a:off x="1367644" y="2861320"/>
            <a:ext cx="136815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0152" y="3960346"/>
            <a:ext cx="201571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2253" y="2635171"/>
            <a:ext cx="1115391" cy="369332"/>
          </a:xfrm>
          <a:prstGeom prst="rect">
            <a:avLst/>
          </a:prstGeom>
          <a:noFill/>
        </p:spPr>
        <p:txBody>
          <a:bodyPr wrap="square" rtlCol="0">
            <a:spAutoFit/>
          </a:bodyPr>
          <a:lstStyle/>
          <a:p>
            <a:r>
              <a:rPr lang="en-GB" dirty="0"/>
              <a:t>Knee roll</a:t>
            </a:r>
          </a:p>
        </p:txBody>
      </p:sp>
      <p:sp>
        <p:nvSpPr>
          <p:cNvPr id="18" name="TextBox 17"/>
          <p:cNvSpPr txBox="1"/>
          <p:nvPr/>
        </p:nvSpPr>
        <p:spPr>
          <a:xfrm>
            <a:off x="7955868" y="3646751"/>
            <a:ext cx="1188132" cy="369332"/>
          </a:xfrm>
          <a:prstGeom prst="rect">
            <a:avLst/>
          </a:prstGeom>
          <a:noFill/>
        </p:spPr>
        <p:txBody>
          <a:bodyPr wrap="square" rtlCol="0">
            <a:spAutoFit/>
          </a:bodyPr>
          <a:lstStyle/>
          <a:p>
            <a:r>
              <a:rPr lang="en-GB" dirty="0"/>
              <a:t>Thigh roll</a:t>
            </a:r>
          </a:p>
        </p:txBody>
      </p:sp>
    </p:spTree>
    <p:extLst>
      <p:ext uri="{BB962C8B-B14F-4D97-AF65-F5344CB8AC3E}">
        <p14:creationId xmlns:p14="http://schemas.microsoft.com/office/powerpoint/2010/main" val="41195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Ears!</a:t>
            </a:r>
          </a:p>
        </p:txBody>
      </p:sp>
      <p:pic>
        <p:nvPicPr>
          <p:cNvPr id="1026" name="Picture 2" descr="\\sol\Groups$\Development Team\Recreational courses\BHS Challenge\Challenge Awards\EHKC Challenge Award\Spare pictures\IMG_4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37" y="1417638"/>
            <a:ext cx="2457467" cy="3686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ol\Groups$\Development Team\Recreational courses\BHS Challenge\Challenge Awards\EHKC Challenge Award\Spare pictures\IMG_42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5348" y="1326976"/>
            <a:ext cx="2802699" cy="420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03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Quick quiz</a:t>
            </a:r>
            <a:br>
              <a:rPr lang="en-GB" dirty="0"/>
            </a:b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a:t>List three parts of the bridle</a:t>
            </a:r>
          </a:p>
          <a:p>
            <a:pPr marL="514350" indent="-514350">
              <a:buFont typeface="+mj-lt"/>
              <a:buAutoNum type="arabicPeriod"/>
            </a:pPr>
            <a:r>
              <a:rPr lang="en-GB" dirty="0"/>
              <a:t>List three parts of the saddle</a:t>
            </a:r>
          </a:p>
          <a:p>
            <a:endParaRPr lang="en-GB" dirty="0"/>
          </a:p>
        </p:txBody>
      </p:sp>
    </p:spTree>
    <p:extLst>
      <p:ext uri="{BB962C8B-B14F-4D97-AF65-F5344CB8AC3E}">
        <p14:creationId xmlns:p14="http://schemas.microsoft.com/office/powerpoint/2010/main" val="597567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8229600" cy="4525963"/>
          </a:xfrm>
        </p:spPr>
        <p:txBody>
          <a:bodyPr/>
          <a:lstStyle/>
          <a:p>
            <a:r>
              <a:rPr lang="en-GB" dirty="0"/>
              <a:t>Congratulations you have completed Horse Knowledge part two</a:t>
            </a:r>
          </a:p>
        </p:txBody>
      </p:sp>
    </p:spTree>
    <p:extLst>
      <p:ext uri="{BB962C8B-B14F-4D97-AF65-F5344CB8AC3E}">
        <p14:creationId xmlns:p14="http://schemas.microsoft.com/office/powerpoint/2010/main" val="962169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B38D-EF87-4661-B649-5B6973A4407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B8FAA3-E207-4DCE-84ED-0642822A284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40438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l\Groups$\Development Team\Recreational courses\BHS Challenge\Challenge Awards\EHKC Challenge Award\Horse knowledge part two\2. A happy horse watching someone approach.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8598" t="9755" r="18818" b="10261"/>
          <a:stretch/>
        </p:blipFill>
        <p:spPr bwMode="auto">
          <a:xfrm>
            <a:off x="251520" y="332656"/>
            <a:ext cx="3569919" cy="36200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ol\Groups$\Development Team\Recreational courses\BHS Challenge\Challenge Awards\EHKC Challenge Award\Horse knowledge part two\3. A horse can pick up sounds from all around by moving his ear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195" r="11812" b="8881"/>
          <a:stretch/>
        </p:blipFill>
        <p:spPr bwMode="auto">
          <a:xfrm>
            <a:off x="4427984" y="188640"/>
            <a:ext cx="3995736" cy="515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69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l\Groups$\Development Team\Recreational courses\BHS Challenge\Challenge Awards\EHKC Challenge Award\Horse knowledge part two\4. Caption - A horse may pull faces to warn you not to get too close.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283" t="3944" r="17896" b="10815"/>
          <a:stretch/>
        </p:blipFill>
        <p:spPr bwMode="auto">
          <a:xfrm>
            <a:off x="251520" y="260648"/>
            <a:ext cx="4672208" cy="38580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ol\Groups$\Development Team\Recreational courses\BHS Challenge\Challenge Awards\EHKC Challenge Award\Horse knowledge part two\6. Caption - This horse is focussed on something in the distanc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34" r="11638"/>
          <a:stretch/>
        </p:blipFill>
        <p:spPr bwMode="auto">
          <a:xfrm>
            <a:off x="4536707" y="2348880"/>
            <a:ext cx="419317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2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l\Groups$\Development Team\Recreational courses\BHS Challenge\Challenge Awards\EHKC Challenge Award\Horse knowledge part two\7. Pony resting a le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4390" t="11970" r="46680" b="11645"/>
          <a:stretch/>
        </p:blipFill>
        <p:spPr bwMode="auto">
          <a:xfrm>
            <a:off x="5940152" y="1844824"/>
            <a:ext cx="2642991" cy="345718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ol\Groups$\Development Team\Recreational courses\BHS Challenge\Challenge Awards\EHKC Challenge Award\Horse knowledge part two\4. Lying dow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54" t="17201" r="9382" b="3509"/>
          <a:stretch/>
        </p:blipFill>
        <p:spPr bwMode="auto">
          <a:xfrm>
            <a:off x="179512" y="1196752"/>
            <a:ext cx="5285983" cy="341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8023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2377</TotalTime>
  <Words>4527</Words>
  <Application>Microsoft Office PowerPoint</Application>
  <PresentationFormat>On-screen Show (4:3)</PresentationFormat>
  <Paragraphs>597</Paragraphs>
  <Slides>62</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Courier New</vt:lpstr>
      <vt:lpstr>3_Office Theme</vt:lpstr>
      <vt:lpstr>PowerPoint Presentation</vt:lpstr>
      <vt:lpstr>Introduction</vt:lpstr>
      <vt:lpstr>Basic Horse Knowledge part two Content </vt:lpstr>
      <vt:lpstr>Horse Knowledge Horse Behaviour</vt:lpstr>
      <vt:lpstr>Body language</vt:lpstr>
      <vt:lpstr>Ears!</vt:lpstr>
      <vt:lpstr>PowerPoint Presentation</vt:lpstr>
      <vt:lpstr>PowerPoint Presentation</vt:lpstr>
      <vt:lpstr>PowerPoint Presentation</vt:lpstr>
      <vt:lpstr>Tail Swishing</vt:lpstr>
      <vt:lpstr>PowerPoint Presentation</vt:lpstr>
      <vt:lpstr>Quick Quiz</vt:lpstr>
      <vt:lpstr>Horse Knowledge Horse Care</vt:lpstr>
      <vt:lpstr>Microchipping </vt:lpstr>
      <vt:lpstr>Passports</vt:lpstr>
      <vt:lpstr>PowerPoint Presentation</vt:lpstr>
      <vt:lpstr>Freeze Marking</vt:lpstr>
      <vt:lpstr>Brand marking</vt:lpstr>
      <vt:lpstr>Quick Quiz</vt:lpstr>
      <vt:lpstr>Horse Knowledge Signs of health</vt:lpstr>
      <vt:lpstr>PowerPoint Presentation</vt:lpstr>
      <vt:lpstr>Signs of good health</vt:lpstr>
      <vt:lpstr>Signs of ill health</vt:lpstr>
      <vt:lpstr>Preventing the spread of disease</vt:lpstr>
      <vt:lpstr>Disease prevention</vt:lpstr>
      <vt:lpstr>Quick quiz</vt:lpstr>
      <vt:lpstr>Horse Knowledge Feeding</vt:lpstr>
      <vt:lpstr>The digestive system</vt:lpstr>
      <vt:lpstr>Treats</vt:lpstr>
      <vt:lpstr>Rules of feeding</vt:lpstr>
      <vt:lpstr>Methods of providing water</vt:lpstr>
      <vt:lpstr>Feeding hay and haylage</vt:lpstr>
      <vt:lpstr>Types of bucket feed</vt:lpstr>
      <vt:lpstr>Types of bucket feed</vt:lpstr>
      <vt:lpstr>Types of bucket feed</vt:lpstr>
      <vt:lpstr>Quick quiz</vt:lpstr>
      <vt:lpstr>Field Care</vt:lpstr>
      <vt:lpstr>What would your field check include: </vt:lpstr>
      <vt:lpstr>Boundary Fencing</vt:lpstr>
      <vt:lpstr>Electric fencing</vt:lpstr>
      <vt:lpstr>Hedges</vt:lpstr>
      <vt:lpstr>Barbed wire and stock fencing </vt:lpstr>
      <vt:lpstr>Water supply</vt:lpstr>
      <vt:lpstr>Picking up droppings</vt:lpstr>
      <vt:lpstr>Parasites</vt:lpstr>
      <vt:lpstr>Any other checks?</vt:lpstr>
      <vt:lpstr>Poisonous Plants</vt:lpstr>
      <vt:lpstr>RAGWORT</vt:lpstr>
      <vt:lpstr>Foxglove</vt:lpstr>
      <vt:lpstr>Deadly Nightshade</vt:lpstr>
      <vt:lpstr>Yew</vt:lpstr>
      <vt:lpstr>Acorns</vt:lpstr>
      <vt:lpstr>Laburnum</vt:lpstr>
      <vt:lpstr>Sycamore Seeds</vt:lpstr>
      <vt:lpstr>Quick quiz</vt:lpstr>
      <vt:lpstr>Tack</vt:lpstr>
      <vt:lpstr>Parts of the bridle</vt:lpstr>
      <vt:lpstr>Parts of the saddle</vt:lpstr>
      <vt:lpstr>Parts of the saddle</vt:lpstr>
      <vt:lpstr>Quick quiz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Wyatt</dc:creator>
  <cp:lastModifiedBy>Janice Wyatt</cp:lastModifiedBy>
  <cp:revision>130</cp:revision>
  <dcterms:created xsi:type="dcterms:W3CDTF">2019-03-20T10:21:35Z</dcterms:created>
  <dcterms:modified xsi:type="dcterms:W3CDTF">2020-02-13T16:58:03Z</dcterms:modified>
</cp:coreProperties>
</file>